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18"/>
  </p:notesMasterIdLst>
  <p:sldIdLst>
    <p:sldId id="256" r:id="rId3"/>
    <p:sldId id="270" r:id="rId4"/>
    <p:sldId id="275" r:id="rId5"/>
    <p:sldId id="277" r:id="rId6"/>
    <p:sldId id="278" r:id="rId7"/>
    <p:sldId id="280" r:id="rId8"/>
    <p:sldId id="279" r:id="rId9"/>
    <p:sldId id="281" r:id="rId10"/>
    <p:sldId id="276" r:id="rId11"/>
    <p:sldId id="286" r:id="rId12"/>
    <p:sldId id="282" r:id="rId13"/>
    <p:sldId id="284" r:id="rId14"/>
    <p:sldId id="285" r:id="rId15"/>
    <p:sldId id="287" r:id="rId16"/>
    <p:sldId id="266" r:id="rId17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521" autoAdjust="0"/>
    <p:restoredTop sz="94599" autoAdjust="0"/>
  </p:normalViewPr>
  <p:slideViewPr>
    <p:cSldViewPr>
      <p:cViewPr varScale="1">
        <p:scale>
          <a:sx n="108" d="100"/>
          <a:sy n="108" d="100"/>
        </p:scale>
        <p:origin x="-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6940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5/2/2017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5/2/2017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ktf.cuni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002675" y="3730914"/>
            <a:ext cx="7313741" cy="1080120"/>
          </a:xfrm>
        </p:spPr>
        <p:txBody>
          <a:bodyPr>
            <a:normAutofit/>
          </a:bodyPr>
          <a:lstStyle/>
          <a:p>
            <a:pPr algn="ctr"/>
            <a:r>
              <a:rPr lang="cs-CZ" sz="2700" b="1" dirty="0"/>
              <a:t>Snaha o posílení významu  knihovny v rámci fakulty (Knihovna KTF)</a:t>
            </a:r>
            <a:endParaRPr lang="cs-CZ" sz="2700" b="1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2267744" y="5976306"/>
            <a:ext cx="4968552" cy="533400"/>
          </a:xfrm>
        </p:spPr>
        <p:txBody>
          <a:bodyPr>
            <a:normAutofit/>
          </a:bodyPr>
          <a:lstStyle/>
          <a:p>
            <a:pPr algn="ctr"/>
            <a:r>
              <a:rPr lang="cs-CZ" sz="2400" kern="1200" dirty="0" smtClean="0">
                <a:solidFill>
                  <a:schemeClr val="tx2"/>
                </a:solidFill>
                <a:latin typeface="+mn-lt"/>
              </a:rPr>
              <a:t>Zdenko </a:t>
            </a:r>
            <a:r>
              <a:rPr lang="cs-CZ" sz="2400" kern="1200" dirty="0">
                <a:solidFill>
                  <a:schemeClr val="tx2"/>
                </a:solidFill>
                <a:latin typeface="+mn-lt"/>
              </a:rPr>
              <a:t>Š Širka, </a:t>
            </a:r>
            <a:r>
              <a:rPr lang="cs-CZ" sz="2400" kern="1200" dirty="0" err="1" smtClean="0">
                <a:solidFill>
                  <a:schemeClr val="tx2"/>
                </a:solidFill>
                <a:latin typeface="+mn-lt"/>
              </a:rPr>
              <a:t>ThD</a:t>
            </a:r>
            <a:endParaRPr lang="cs-CZ" sz="2400" dirty="0">
              <a:latin typeface="+mn-lt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895265" y="4994176"/>
            <a:ext cx="72945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200" b="1" dirty="0"/>
              <a:t>Setkání knihovníků teologických knihoven</a:t>
            </a:r>
          </a:p>
          <a:p>
            <a:pPr algn="ctr"/>
            <a:r>
              <a:rPr lang="cs-CZ" sz="2200" dirty="0"/>
              <a:t>Jabok 04.05.2017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První kroky:</a:t>
            </a:r>
            <a:r>
              <a:rPr lang="cs-CZ" dirty="0" smtClean="0"/>
              <a:t>	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3600" dirty="0" smtClean="0"/>
              <a:t>Zlepšit PR knihovny, jak působíme navenek</a:t>
            </a:r>
          </a:p>
          <a:p>
            <a:r>
              <a:rPr lang="cs-CZ" sz="3600" dirty="0" smtClean="0"/>
              <a:t>Ukázat, že máme </a:t>
            </a:r>
            <a:r>
              <a:rPr lang="cs-CZ" sz="3600" dirty="0" err="1" smtClean="0"/>
              <a:t>know</a:t>
            </a:r>
            <a:r>
              <a:rPr lang="cs-CZ" sz="3600" dirty="0" smtClean="0"/>
              <a:t>-</a:t>
            </a:r>
            <a:r>
              <a:rPr lang="cs-CZ" sz="3600" dirty="0" err="1" smtClean="0"/>
              <a:t>how</a:t>
            </a:r>
            <a:r>
              <a:rPr lang="cs-CZ" sz="3600" dirty="0" smtClean="0"/>
              <a:t> a že je vše pod kontrolou</a:t>
            </a:r>
          </a:p>
          <a:p>
            <a:r>
              <a:rPr lang="cs-CZ" sz="3600" dirty="0" smtClean="0"/>
              <a:t>Vnitřní audit (zhodnocení situace)</a:t>
            </a:r>
          </a:p>
          <a:p>
            <a:r>
              <a:rPr lang="cs-CZ" sz="3600" dirty="0" smtClean="0"/>
              <a:t>Připravit </a:t>
            </a:r>
            <a:r>
              <a:rPr lang="cs-CZ" sz="3600" dirty="0" smtClean="0"/>
              <a:t>P</a:t>
            </a:r>
            <a:r>
              <a:rPr lang="cs-CZ" sz="3600" dirty="0" smtClean="0"/>
              <a:t>rojekty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Dál….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sz="3600" dirty="0"/>
              <a:t>Vztáhnout </a:t>
            </a:r>
            <a:r>
              <a:rPr lang="cs-CZ" sz="3600" dirty="0" smtClean="0"/>
              <a:t>věci na vlastní osobu (rizikové)</a:t>
            </a:r>
          </a:p>
          <a:p>
            <a:r>
              <a:rPr lang="cs-CZ" sz="3600" dirty="0" smtClean="0"/>
              <a:t>Hesla: </a:t>
            </a:r>
            <a:r>
              <a:rPr lang="cs-CZ" sz="3600" dirty="0" smtClean="0"/>
              <a:t>“Knihovna je srdce fakulty“</a:t>
            </a:r>
          </a:p>
          <a:p>
            <a:pPr>
              <a:buNone/>
            </a:pPr>
            <a:r>
              <a:rPr lang="cs-CZ" sz="3600" dirty="0" smtClean="0"/>
              <a:t>	„University </a:t>
            </a:r>
            <a:r>
              <a:rPr lang="cs-CZ" sz="3600" dirty="0" err="1" smtClean="0"/>
              <a:t>is</a:t>
            </a:r>
            <a:r>
              <a:rPr lang="cs-CZ" sz="3600" dirty="0" smtClean="0"/>
              <a:t> just a </a:t>
            </a:r>
            <a:r>
              <a:rPr lang="cs-CZ" sz="3600" dirty="0" err="1" smtClean="0"/>
              <a:t>group</a:t>
            </a:r>
            <a:r>
              <a:rPr lang="cs-CZ" sz="3600" dirty="0" smtClean="0"/>
              <a:t>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buildings</a:t>
            </a:r>
            <a:r>
              <a:rPr lang="cs-CZ" sz="3600" dirty="0" smtClean="0"/>
              <a:t> </a:t>
            </a:r>
            <a:r>
              <a:rPr lang="cs-CZ" sz="3600" dirty="0" err="1" smtClean="0"/>
              <a:t>around</a:t>
            </a:r>
            <a:r>
              <a:rPr lang="cs-CZ" sz="3600" dirty="0" smtClean="0"/>
              <a:t> </a:t>
            </a: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library</a:t>
            </a:r>
            <a:r>
              <a:rPr lang="cs-CZ" sz="3600" dirty="0" smtClean="0"/>
              <a:t>“</a:t>
            </a:r>
          </a:p>
          <a:p>
            <a:r>
              <a:rPr lang="cs-CZ" sz="3600" dirty="0" err="1" smtClean="0"/>
              <a:t>Heslá</a:t>
            </a:r>
            <a:r>
              <a:rPr lang="cs-CZ" sz="3600" dirty="0" smtClean="0"/>
              <a:t>:Jméno CKK vs. KTF?</a:t>
            </a:r>
          </a:p>
          <a:p>
            <a:r>
              <a:rPr lang="cs-CZ" sz="3600" dirty="0" smtClean="0"/>
              <a:t>Knihovna pro nevidomé</a:t>
            </a:r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endParaRPr lang="cs-CZ" sz="3600" dirty="0" smtClean="0"/>
          </a:p>
          <a:p>
            <a:endParaRPr lang="cs-CZ" sz="3600" dirty="0" smtClean="0"/>
          </a:p>
          <a:p>
            <a:endParaRPr lang="cs-CZ" sz="3600" dirty="0" smtClean="0"/>
          </a:p>
          <a:p>
            <a:endParaRPr lang="cs-CZ" sz="3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869258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Plány</a:t>
            </a:r>
            <a:r>
              <a:rPr lang="cs-CZ" sz="3600" b="1" dirty="0" smtClean="0"/>
              <a:t>: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600" dirty="0" smtClean="0"/>
              <a:t>nové tematické řazení</a:t>
            </a:r>
          </a:p>
          <a:p>
            <a:r>
              <a:rPr lang="cs-CZ" sz="3600" dirty="0" smtClean="0"/>
              <a:t>přestavba studovny</a:t>
            </a:r>
          </a:p>
          <a:p>
            <a:r>
              <a:rPr lang="cs-CZ" sz="3600" dirty="0" smtClean="0"/>
              <a:t>změna procedury akvizice</a:t>
            </a:r>
          </a:p>
          <a:p>
            <a:r>
              <a:rPr lang="cs-CZ" sz="3600" dirty="0" smtClean="0"/>
              <a:t>objednávka knih z depositáře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Triky: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3600" dirty="0" smtClean="0"/>
              <a:t>Dát </a:t>
            </a:r>
            <a:r>
              <a:rPr lang="cs-CZ" sz="3600" dirty="0" smtClean="0"/>
              <a:t>jim </a:t>
            </a:r>
            <a:r>
              <a:rPr lang="cs-CZ" sz="3600" dirty="0" smtClean="0"/>
              <a:t>návnadu</a:t>
            </a:r>
          </a:p>
          <a:p>
            <a:r>
              <a:rPr lang="cs-CZ" sz="3600" dirty="0" smtClean="0"/>
              <a:t>Být přítomen na Akademickém </a:t>
            </a:r>
            <a:r>
              <a:rPr lang="cs-CZ" sz="3600" dirty="0" smtClean="0"/>
              <a:t>s</a:t>
            </a:r>
            <a:r>
              <a:rPr lang="cs-CZ" sz="3600" dirty="0" smtClean="0"/>
              <a:t>enátu</a:t>
            </a:r>
          </a:p>
          <a:p>
            <a:r>
              <a:rPr lang="cs-CZ" sz="3600" dirty="0" smtClean="0"/>
              <a:t>Kamarádit se s vyučujícími</a:t>
            </a:r>
          </a:p>
          <a:p>
            <a:r>
              <a:rPr lang="cs-CZ" sz="3600" dirty="0" smtClean="0"/>
              <a:t>Být rovnocenným partnerem</a:t>
            </a:r>
          </a:p>
          <a:p>
            <a:r>
              <a:rPr lang="cs-CZ" sz="3600" dirty="0" smtClean="0"/>
              <a:t>Pravidelně po nich něco chtít (zapájet je do dění)</a:t>
            </a:r>
          </a:p>
          <a:p>
            <a:r>
              <a:rPr lang="cs-CZ" sz="3600" dirty="0" smtClean="0"/>
              <a:t>Občas informovat o něčem co děláme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Konkrétně: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Knihovna jako odběrní místo časopisů</a:t>
            </a:r>
          </a:p>
          <a:p>
            <a:r>
              <a:rPr lang="cs-CZ" dirty="0" smtClean="0"/>
              <a:t>„Čtení s osobnostmi“</a:t>
            </a:r>
          </a:p>
          <a:p>
            <a:r>
              <a:rPr lang="cs-CZ" dirty="0" smtClean="0"/>
              <a:t>Galerie</a:t>
            </a:r>
          </a:p>
          <a:p>
            <a:r>
              <a:rPr lang="cs-CZ" dirty="0" smtClean="0"/>
              <a:t>Vyzýváme je, aby vrátili knihy a tak si zvykli chodit do knihovny</a:t>
            </a:r>
          </a:p>
          <a:p>
            <a:r>
              <a:rPr lang="cs-CZ" dirty="0" smtClean="0"/>
              <a:t>Automat na kafé-čaj v chodbě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 marL="0" indent="0" algn="ctr">
              <a:buNone/>
            </a:pPr>
            <a:r>
              <a:rPr lang="cs-CZ" sz="2800" dirty="0"/>
              <a:t>Děkuji za pozornost.</a:t>
            </a:r>
          </a:p>
          <a:p>
            <a:pPr algn="ctr"/>
            <a:endParaRPr lang="cs-CZ" sz="2800" dirty="0"/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/>
              <a:t> </a:t>
            </a:r>
            <a:r>
              <a:rPr lang="cs-CZ" sz="2800" dirty="0">
                <a:hlinkClick r:id="rId3"/>
              </a:rPr>
              <a:t>sirka@ktf.cuni.cz</a:t>
            </a:r>
            <a:r>
              <a:rPr lang="cs-CZ" sz="28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877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/>
              <a:t>Základní </a:t>
            </a:r>
            <a:r>
              <a:rPr lang="sk-SK" sz="3600" b="1" dirty="0" err="1"/>
              <a:t>data</a:t>
            </a:r>
            <a:r>
              <a:rPr lang="sk-SK" sz="3600" b="1" dirty="0"/>
              <a:t> </a:t>
            </a:r>
            <a:r>
              <a:rPr lang="sk-SK" sz="3600" b="1" dirty="0" err="1"/>
              <a:t>Knihovny</a:t>
            </a:r>
            <a:r>
              <a:rPr lang="sk-SK" sz="3600" b="1" dirty="0"/>
              <a:t> KTF: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Počet jednotek: 234.693</a:t>
            </a:r>
          </a:p>
          <a:p>
            <a:r>
              <a:rPr lang="cs-CZ" sz="3600" dirty="0"/>
              <a:t>Knihy: 138.593</a:t>
            </a:r>
          </a:p>
          <a:p>
            <a:endParaRPr lang="cs-CZ" sz="3600" dirty="0"/>
          </a:p>
          <a:p>
            <a:r>
              <a:rPr lang="cs-CZ" sz="3600" dirty="0"/>
              <a:t>Časopisy (jednotky): 92.314</a:t>
            </a:r>
          </a:p>
          <a:p>
            <a:r>
              <a:rPr lang="cs-CZ" sz="3600" dirty="0"/>
              <a:t>Čtenáři: 1.429</a:t>
            </a:r>
          </a:p>
          <a:p>
            <a:r>
              <a:rPr lang="cs-CZ" sz="3600" dirty="0"/>
              <a:t>Výpůjčky (2016): 11.115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891096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Základní identifikační prvky: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3600" i="1" dirty="0"/>
              <a:t>Specializovaná teologická </a:t>
            </a:r>
            <a:r>
              <a:rPr lang="cs-CZ" sz="3600" dirty="0"/>
              <a:t>knihovna</a:t>
            </a:r>
          </a:p>
          <a:p>
            <a:r>
              <a:rPr lang="cs-CZ" sz="3600" i="1" dirty="0"/>
              <a:t>Fakultní</a:t>
            </a:r>
            <a:r>
              <a:rPr lang="cs-CZ" sz="3600" dirty="0"/>
              <a:t> knihovna</a:t>
            </a:r>
          </a:p>
          <a:p>
            <a:r>
              <a:rPr lang="cs-CZ" sz="3600" i="1" dirty="0"/>
              <a:t>Výzkumní</a:t>
            </a:r>
            <a:r>
              <a:rPr lang="cs-CZ" sz="3600" dirty="0"/>
              <a:t> knihovna</a:t>
            </a:r>
          </a:p>
          <a:p>
            <a:r>
              <a:rPr lang="cs-CZ" sz="3600" dirty="0" smtClean="0"/>
              <a:t>„Centrální </a:t>
            </a:r>
            <a:r>
              <a:rPr lang="cs-CZ" sz="3600" dirty="0"/>
              <a:t>katolická“ knihovna</a:t>
            </a:r>
          </a:p>
          <a:p>
            <a:r>
              <a:rPr lang="cs-CZ" sz="3600" dirty="0"/>
              <a:t>Jedna z největších teologických knihoven v ČR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94602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Charakteristiky </a:t>
            </a:r>
            <a:r>
              <a:rPr lang="cs-CZ" sz="3600" b="1" dirty="0" smtClean="0"/>
              <a:t>knižního fondu</a:t>
            </a:r>
            <a:r>
              <a:rPr lang="cs-CZ" sz="3600" b="1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3600" dirty="0" smtClean="0"/>
              <a:t>Velký, nejenom</a:t>
            </a:r>
            <a:endParaRPr lang="cs-CZ" sz="3600" dirty="0"/>
          </a:p>
          <a:p>
            <a:r>
              <a:rPr lang="cs-CZ" sz="3600" dirty="0"/>
              <a:t>Bohatý „archív“</a:t>
            </a:r>
          </a:p>
          <a:p>
            <a:r>
              <a:rPr lang="cs-CZ" sz="3600" dirty="0"/>
              <a:t>Menší aktivní </a:t>
            </a:r>
            <a:r>
              <a:rPr lang="cs-CZ" sz="3600" dirty="0" err="1" smtClean="0"/>
              <a:t>fo</a:t>
            </a:r>
            <a:r>
              <a:rPr lang="cs-CZ" sz="3600" dirty="0" smtClean="0"/>
              <a:t>,</a:t>
            </a:r>
            <a:r>
              <a:rPr lang="cs-CZ" sz="3600" dirty="0" err="1" smtClean="0"/>
              <a:t>nd</a:t>
            </a:r>
            <a:endParaRPr lang="cs-CZ" sz="3600" dirty="0"/>
          </a:p>
          <a:p>
            <a:r>
              <a:rPr lang="cs-CZ" sz="3600" dirty="0"/>
              <a:t>Hodně duplikátů</a:t>
            </a:r>
          </a:p>
          <a:p>
            <a:r>
              <a:rPr lang="cs-CZ" sz="3600" dirty="0"/>
              <a:t>Sbírka </a:t>
            </a:r>
            <a:r>
              <a:rPr lang="cs-CZ" sz="3600" dirty="0" smtClean="0"/>
              <a:t>časopisů</a:t>
            </a:r>
          </a:p>
          <a:p>
            <a:r>
              <a:rPr lang="cs-CZ" sz="3600" dirty="0" smtClean="0"/>
              <a:t>N</a:t>
            </a:r>
            <a:r>
              <a:rPr lang="cs-CZ" sz="3600" dirty="0" smtClean="0"/>
              <a:t>ová literatura</a:t>
            </a: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803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Stav v 2016: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>
            <a:normAutofit/>
          </a:bodyPr>
          <a:lstStyle/>
          <a:p>
            <a:endParaRPr lang="cs-CZ" sz="3600" dirty="0"/>
          </a:p>
          <a:p>
            <a:r>
              <a:rPr lang="cs-CZ" sz="3600" dirty="0"/>
              <a:t>‚Zanedbaný‘</a:t>
            </a:r>
          </a:p>
          <a:p>
            <a:r>
              <a:rPr lang="cs-CZ" sz="3600" dirty="0"/>
              <a:t>‚Napjaté‘ vztahy mezi knihovnou a fakultou</a:t>
            </a:r>
          </a:p>
          <a:p>
            <a:pPr marL="0" indent="0">
              <a:buNone/>
            </a:pPr>
            <a:r>
              <a:rPr lang="cs-CZ" sz="3600" i="1" dirty="0"/>
              <a:t>ale především:</a:t>
            </a:r>
          </a:p>
          <a:p>
            <a:r>
              <a:rPr lang="cs-CZ" sz="3600" dirty="0"/>
              <a:t> V rámci fakulty měli knihovníci a knihovna minimální uznání, autoritu a význam.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3319181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Co to znamená?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43956" cy="5138758"/>
          </a:xfrm>
        </p:spPr>
        <p:txBody>
          <a:bodyPr>
            <a:normAutofit fontScale="70000" lnSpcReduction="20000"/>
          </a:bodyPr>
          <a:lstStyle/>
          <a:p>
            <a:r>
              <a:rPr lang="cs-CZ" sz="4600" dirty="0"/>
              <a:t>Knihovna</a:t>
            </a:r>
            <a:r>
              <a:rPr lang="cs-CZ" sz="4600" dirty="0" smtClean="0"/>
              <a:t>:</a:t>
            </a:r>
          </a:p>
          <a:p>
            <a:endParaRPr lang="cs-CZ" sz="4600" dirty="0"/>
          </a:p>
          <a:p>
            <a:pPr marL="0" indent="0">
              <a:buNone/>
            </a:pPr>
            <a:r>
              <a:rPr lang="cs-CZ" sz="4600" dirty="0" smtClean="0"/>
              <a:t>-  Není knihovnou, ale skladištěm (nejenom  </a:t>
            </a:r>
          </a:p>
          <a:p>
            <a:pPr marL="0" indent="0">
              <a:buNone/>
            </a:pPr>
            <a:r>
              <a:rPr lang="cs-CZ" sz="4600" dirty="0" smtClean="0"/>
              <a:t>   knih)</a:t>
            </a:r>
            <a:endParaRPr lang="cs-CZ" sz="4600" dirty="0"/>
          </a:p>
          <a:p>
            <a:pPr marL="0" indent="0">
              <a:buNone/>
            </a:pPr>
            <a:r>
              <a:rPr lang="cs-CZ" sz="4600" dirty="0"/>
              <a:t>- </a:t>
            </a:r>
            <a:r>
              <a:rPr lang="cs-CZ" sz="4600" dirty="0" smtClean="0"/>
              <a:t> Mimo </a:t>
            </a:r>
            <a:r>
              <a:rPr lang="cs-CZ" sz="4600" dirty="0"/>
              <a:t>dění fakulty (</a:t>
            </a:r>
            <a:r>
              <a:rPr lang="cs-CZ" sz="4600" dirty="0" smtClean="0"/>
              <a:t>3.patro, </a:t>
            </a:r>
            <a:r>
              <a:rPr lang="cs-CZ" sz="4600" dirty="0"/>
              <a:t>v </a:t>
            </a:r>
            <a:r>
              <a:rPr lang="cs-CZ" sz="4600" dirty="0" smtClean="0"/>
              <a:t>rohu)</a:t>
            </a:r>
            <a:endParaRPr lang="cs-CZ" sz="4600" dirty="0"/>
          </a:p>
          <a:p>
            <a:pPr>
              <a:buNone/>
            </a:pPr>
            <a:r>
              <a:rPr lang="cs-CZ" sz="4600" dirty="0" smtClean="0"/>
              <a:t>-  Slouží </a:t>
            </a:r>
            <a:r>
              <a:rPr lang="cs-CZ" sz="4600" dirty="0"/>
              <a:t>k individuálním </a:t>
            </a:r>
            <a:r>
              <a:rPr lang="cs-CZ" sz="4600" dirty="0" smtClean="0"/>
              <a:t>potřebám (privatizace) </a:t>
            </a:r>
            <a:endParaRPr lang="cs-CZ" sz="4600" dirty="0"/>
          </a:p>
          <a:p>
            <a:pPr>
              <a:buNone/>
            </a:pPr>
            <a:r>
              <a:rPr lang="cs-CZ" sz="4600" dirty="0" smtClean="0"/>
              <a:t>-  Archivovala </a:t>
            </a:r>
            <a:r>
              <a:rPr lang="cs-CZ" sz="4600" dirty="0"/>
              <a:t>všechno</a:t>
            </a:r>
          </a:p>
          <a:p>
            <a:pPr>
              <a:buNone/>
            </a:pPr>
            <a:r>
              <a:rPr lang="cs-CZ" sz="4600" dirty="0" smtClean="0"/>
              <a:t>-  Katalogizovala </a:t>
            </a:r>
            <a:r>
              <a:rPr lang="cs-CZ" sz="4600" dirty="0"/>
              <a:t>všechno</a:t>
            </a:r>
          </a:p>
          <a:p>
            <a:pPr>
              <a:buNone/>
            </a:pPr>
            <a:r>
              <a:rPr lang="cs-CZ" sz="4600" dirty="0" smtClean="0"/>
              <a:t>-  Nevyhazovala (téměř) nic</a:t>
            </a:r>
            <a:endParaRPr lang="cs-CZ" sz="4600" dirty="0"/>
          </a:p>
          <a:p>
            <a:pPr>
              <a:buNone/>
            </a:pPr>
            <a:r>
              <a:rPr lang="cs-CZ" sz="4600" dirty="0" smtClean="0"/>
              <a:t>-  </a:t>
            </a:r>
            <a:r>
              <a:rPr lang="cs-CZ" sz="4600" dirty="0" smtClean="0"/>
              <a:t>Nerozhodovala </a:t>
            </a:r>
            <a:r>
              <a:rPr lang="cs-CZ" sz="4600" dirty="0"/>
              <a:t>o </a:t>
            </a:r>
            <a:r>
              <a:rPr lang="cs-CZ" sz="4600" dirty="0" smtClean="0"/>
              <a:t>ničem (o nás bez nás)</a:t>
            </a:r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77973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Co to znamená?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600" dirty="0" smtClean="0"/>
              <a:t>Knihovníci: </a:t>
            </a:r>
            <a:endParaRPr lang="cs-CZ" sz="3600" dirty="0"/>
          </a:p>
          <a:p>
            <a:pPr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- Objekt posměchu</a:t>
            </a:r>
          </a:p>
          <a:p>
            <a:pPr marL="0" indent="0">
              <a:buNone/>
            </a:pPr>
            <a:r>
              <a:rPr lang="cs-CZ" sz="3600" dirty="0" smtClean="0"/>
              <a:t>- Manipulovatelný objekt</a:t>
            </a:r>
          </a:p>
          <a:p>
            <a:pPr marL="0" indent="0">
              <a:buNone/>
            </a:pPr>
            <a:r>
              <a:rPr lang="cs-CZ" sz="3600" dirty="0" smtClean="0"/>
              <a:t>- Nedůvěryhodná </a:t>
            </a:r>
            <a:r>
              <a:rPr lang="cs-CZ" sz="3600" dirty="0" smtClean="0"/>
              <a:t>oso</a:t>
            </a:r>
            <a:r>
              <a:rPr lang="cs-CZ" sz="3600" dirty="0" smtClean="0"/>
              <a:t>ba</a:t>
            </a:r>
            <a:endParaRPr lang="cs-CZ" sz="3600" dirty="0"/>
          </a:p>
          <a:p>
            <a:pPr marL="0" indent="0">
              <a:buNone/>
            </a:pPr>
            <a:r>
              <a:rPr lang="cs-CZ" sz="3600" dirty="0" smtClean="0"/>
              <a:t>- Bez </a:t>
            </a:r>
            <a:r>
              <a:rPr lang="cs-CZ" sz="3600" dirty="0" smtClean="0"/>
              <a:t>možnosti</a:t>
            </a:r>
            <a:r>
              <a:rPr lang="cs-CZ" sz="3600" dirty="0" smtClean="0"/>
              <a:t> </a:t>
            </a:r>
            <a:r>
              <a:rPr lang="cs-CZ" sz="3600" dirty="0"/>
              <a:t>rozhodovat o akvizici, stavbě </a:t>
            </a:r>
            <a:r>
              <a:rPr lang="cs-CZ" sz="3600" dirty="0" smtClean="0"/>
              <a:t>fondu</a:t>
            </a:r>
          </a:p>
          <a:p>
            <a:pPr marL="0" indent="0">
              <a:buNone/>
            </a:pPr>
            <a:r>
              <a:rPr lang="cs-CZ" sz="3600" dirty="0" smtClean="0"/>
              <a:t>- </a:t>
            </a:r>
            <a:r>
              <a:rPr lang="cs-CZ" sz="3600" dirty="0" err="1" smtClean="0"/>
              <a:t>P</a:t>
            </a:r>
            <a:r>
              <a:rPr lang="cs-CZ" sz="3600" dirty="0" err="1" smtClean="0"/>
              <a:t>omvěd</a:t>
            </a:r>
            <a:r>
              <a:rPr lang="cs-CZ" sz="3600" dirty="0" smtClean="0"/>
              <a:t>? </a:t>
            </a:r>
            <a:endParaRPr lang="cs-CZ" sz="36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23994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to </a:t>
            </a:r>
            <a:r>
              <a:rPr lang="cs-CZ" b="1" dirty="0" smtClean="0"/>
              <a:t>vypovídá?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600" dirty="0" smtClean="0"/>
              <a:t>Fakulta (vedení, vyučující, akademická obec) neví </a:t>
            </a:r>
            <a:r>
              <a:rPr lang="cs-CZ" sz="3600" dirty="0"/>
              <a:t>k čemu </a:t>
            </a:r>
            <a:r>
              <a:rPr lang="cs-CZ" sz="3600" dirty="0" smtClean="0"/>
              <a:t>knihovna skutečně je (částečný vhled) </a:t>
            </a:r>
          </a:p>
          <a:p>
            <a:r>
              <a:rPr lang="cs-CZ" sz="3600" dirty="0" smtClean="0"/>
              <a:t>A ani knihovna moc neví k čemu je (ani jak se jmenuje) – ztráta identity.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2272532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3200" dirty="0"/>
          </a:p>
          <a:p>
            <a:pPr marL="0" indent="0" algn="ctr">
              <a:buNone/>
            </a:pPr>
            <a:r>
              <a:rPr lang="cs-CZ" sz="3200" b="1" dirty="0"/>
              <a:t>Jak tedy posílit význam  knihovny v rámci fakulty?</a:t>
            </a:r>
          </a:p>
          <a:p>
            <a:pPr marL="0" indent="0" algn="ctr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3200" dirty="0"/>
              <a:t>A, lze to udělat rychle</a:t>
            </a:r>
            <a:r>
              <a:rPr lang="cs-CZ" sz="3200" dirty="0" smtClean="0"/>
              <a:t>? Jak?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1830747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379</Words>
  <Application>Microsoft Office PowerPoint</Application>
  <PresentationFormat>Předvádění na obrazovce (4:3)</PresentationFormat>
  <Paragraphs>106</Paragraphs>
  <Slides>15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Původ</vt:lpstr>
      <vt:lpstr>Snaha o posílení významu  knihovny v rámci fakulty (Knihovna KTF)</vt:lpstr>
      <vt:lpstr>Základní data Knihovny KTF:</vt:lpstr>
      <vt:lpstr>Základní identifikační prvky:</vt:lpstr>
      <vt:lpstr>Charakteristiky knižního fondu:</vt:lpstr>
      <vt:lpstr>Stav v 2016:</vt:lpstr>
      <vt:lpstr>Co to znamená?</vt:lpstr>
      <vt:lpstr>Co to znamená?</vt:lpstr>
      <vt:lpstr>Co to vypovídá?</vt:lpstr>
      <vt:lpstr>Snímek 9</vt:lpstr>
      <vt:lpstr>První kroky:  </vt:lpstr>
      <vt:lpstr>Dál….</vt:lpstr>
      <vt:lpstr>Plány:</vt:lpstr>
      <vt:lpstr>Triky:</vt:lpstr>
      <vt:lpstr>Konkrétně:</vt:lpstr>
      <vt:lpstr>Snímek 15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2017-05-02T15:01:27Z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