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80" autoAdjust="0"/>
  </p:normalViewPr>
  <p:slideViewPr>
    <p:cSldViewPr>
      <p:cViewPr>
        <p:scale>
          <a:sx n="75" d="100"/>
          <a:sy n="75" d="100"/>
        </p:scale>
        <p:origin x="-1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94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5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93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7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8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33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8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9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05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7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2060-DD08-4240-B6B9-E172351CB840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B776-79C9-4DCE-BBF2-A7CDAB590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071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764705"/>
            <a:ext cx="8136904" cy="5184576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Bookman Old Style" panose="02050604050505020204" pitchFamily="18" charset="0"/>
              </a:rPr>
              <a:t>Sbírka evangelických časopisů z 19. a přelomu 20. století z fondů knihovny ETF UK</a:t>
            </a:r>
            <a:br>
              <a:rPr lang="cs-CZ" sz="4000" dirty="0" smtClean="0">
                <a:latin typeface="Bookman Old Style" panose="02050604050505020204" pitchFamily="18" charset="0"/>
              </a:rPr>
            </a:br>
            <a:r>
              <a:rPr lang="cs-CZ" dirty="0" smtClean="0">
                <a:latin typeface="Bookman Old Style" panose="02050604050505020204" pitchFamily="18" charset="0"/>
              </a:rPr>
              <a:t/>
            </a:r>
            <a:br>
              <a:rPr lang="cs-CZ" dirty="0" smtClean="0">
                <a:latin typeface="Bookman Old Style" panose="02050604050505020204" pitchFamily="18" charset="0"/>
              </a:rPr>
            </a:br>
            <a:r>
              <a:rPr lang="cs-CZ" sz="2800" dirty="0" smtClean="0">
                <a:latin typeface="Bookman Old Style" panose="02050604050505020204" pitchFamily="18" charset="0"/>
              </a:rPr>
              <a:t>www.digitool.is.cuni.cz</a:t>
            </a:r>
            <a:r>
              <a:rPr lang="cs-CZ" dirty="0">
                <a:latin typeface="Bookman Old Style" panose="02050604050505020204" pitchFamily="18" charset="0"/>
              </a:rPr>
              <a:t/>
            </a:r>
            <a:br>
              <a:rPr lang="cs-CZ" dirty="0">
                <a:latin typeface="Bookman Old Style" panose="02050604050505020204" pitchFamily="18" charset="0"/>
              </a:rPr>
            </a:br>
            <a:endParaRPr lang="cs-CZ" dirty="0"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69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Bookman Old Style" panose="02050604050505020204" pitchFamily="18" charset="0"/>
              </a:rPr>
              <a:t>Výběr</a:t>
            </a:r>
            <a:endParaRPr lang="cs-CZ" sz="2400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Bookman Old Style" panose="02050604050505020204" pitchFamily="18" charset="0"/>
              </a:rPr>
              <a:t>- sbírka biblí 16. – 18. </a:t>
            </a:r>
            <a:r>
              <a:rPr lang="cs-CZ" sz="1800" dirty="0" smtClean="0">
                <a:latin typeface="Bookman Old Style" panose="02050604050505020204" pitchFamily="18" charset="0"/>
              </a:rPr>
              <a:t>století</a:t>
            </a:r>
            <a:endParaRPr lang="cs-CZ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Bookman Old Style" panose="02050604050505020204" pitchFamily="18" charset="0"/>
              </a:rPr>
              <a:t>- sbírka doposud nedigitalizovaných starých tisků (převážně 16. století) </a:t>
            </a:r>
            <a:endParaRPr lang="cs-CZ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Bookman Old Style" panose="02050604050505020204" pitchFamily="18" charset="0"/>
              </a:rPr>
              <a:t>- sbírka evangelických časopisů (19. století)</a:t>
            </a:r>
            <a:endParaRPr lang="cs-CZ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7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3047" y="420798"/>
            <a:ext cx="43249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anose="02050604050505020204" pitchFamily="18" charset="0"/>
              </a:rPr>
              <a:t>Technické </a:t>
            </a:r>
            <a:r>
              <a:rPr lang="cs-CZ" sz="2400" dirty="0" smtClean="0">
                <a:latin typeface="Bookman Old Style" panose="02050604050505020204" pitchFamily="18" charset="0"/>
              </a:rPr>
              <a:t>vybavení</a:t>
            </a:r>
          </a:p>
          <a:p>
            <a:endParaRPr lang="cs-CZ" sz="2400" dirty="0" smtClean="0">
              <a:latin typeface="Bookman Old Style" panose="02050604050505020204" pitchFamily="18" charset="0"/>
            </a:endParaRPr>
          </a:p>
          <a:p>
            <a:r>
              <a:rPr lang="cs-CZ" dirty="0" smtClean="0">
                <a:latin typeface="Bookman Old Style" panose="02050604050505020204" pitchFamily="18" charset="0"/>
              </a:rPr>
              <a:t>-   </a:t>
            </a:r>
            <a:r>
              <a:rPr lang="cs-CZ" dirty="0" smtClean="0">
                <a:latin typeface="Bookman Old Style" panose="02050604050505020204" pitchFamily="18" charset="0"/>
              </a:rPr>
              <a:t>p</a:t>
            </a:r>
            <a:r>
              <a:rPr lang="cs-CZ" dirty="0" smtClean="0">
                <a:latin typeface="Bookman Old Style" panose="02050604050505020204" pitchFamily="18" charset="0"/>
              </a:rPr>
              <a:t>oloautomatický skener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m</a:t>
            </a:r>
            <a:r>
              <a:rPr lang="cs-CZ" dirty="0" smtClean="0">
                <a:latin typeface="Bookman Old Style" panose="02050604050505020204" pitchFamily="18" charset="0"/>
              </a:rPr>
              <a:t>aximální formát A2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t</a:t>
            </a:r>
            <a:r>
              <a:rPr lang="cs-CZ" dirty="0" smtClean="0">
                <a:latin typeface="Bookman Old Style" panose="02050604050505020204" pitchFamily="18" charset="0"/>
              </a:rPr>
              <a:t>loušťka hřebu až 15 cm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r</a:t>
            </a:r>
            <a:r>
              <a:rPr lang="cs-CZ" dirty="0" smtClean="0">
                <a:latin typeface="Bookman Old Style" panose="02050604050505020204" pitchFamily="18" charset="0"/>
              </a:rPr>
              <a:t>ozlišení až 600 DPI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k</a:t>
            </a:r>
            <a:r>
              <a:rPr lang="cs-CZ" dirty="0" smtClean="0">
                <a:latin typeface="Bookman Old Style" panose="02050604050505020204" pitchFamily="18" charset="0"/>
              </a:rPr>
              <a:t>orekce zakřivení písma u hřbetu a nerovností na předloze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OCR s podporou více jazyků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f</a:t>
            </a:r>
            <a:r>
              <a:rPr lang="cs-CZ" dirty="0" smtClean="0">
                <a:latin typeface="Bookman Old Style" panose="02050604050505020204" pitchFamily="18" charset="0"/>
              </a:rPr>
              <a:t>ormáty výstupních souborů</a:t>
            </a:r>
          </a:p>
          <a:p>
            <a:pPr marL="742950" lvl="1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p</a:t>
            </a:r>
            <a:r>
              <a:rPr lang="cs-CZ" dirty="0" smtClean="0">
                <a:latin typeface="Bookman Old Style" panose="02050604050505020204" pitchFamily="18" charset="0"/>
              </a:rPr>
              <a:t>řed OCR: TIFF, PNG, JPEG, PDF, PDF/A</a:t>
            </a:r>
          </a:p>
          <a:p>
            <a:pPr marL="742950" lvl="1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p</a:t>
            </a:r>
            <a:r>
              <a:rPr lang="cs-CZ" dirty="0" smtClean="0">
                <a:latin typeface="Bookman Old Style" panose="02050604050505020204" pitchFamily="18" charset="0"/>
              </a:rPr>
              <a:t>o OCR: EPUB, ODT, DJVU</a:t>
            </a:r>
            <a:endParaRPr lang="cs-CZ" dirty="0">
              <a:latin typeface="Bookman Old Style" panose="02050604050505020204" pitchFamily="18" charset="0"/>
            </a:endParaRPr>
          </a:p>
        </p:txBody>
      </p:sp>
      <p:sp>
        <p:nvSpPr>
          <p:cNvPr id="3" name="AutoShape 2" descr="Zobrazování obrázku DSC001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1"/>
            <a:ext cx="4104456" cy="61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2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anose="02050604050505020204" pitchFamily="18" charset="0"/>
              </a:rPr>
              <a:t>Parametry</a:t>
            </a:r>
            <a:r>
              <a:rPr lang="cs-CZ" dirty="0" smtClean="0">
                <a:latin typeface="Bookman Old Style" panose="02050604050505020204" pitchFamily="18" charset="0"/>
              </a:rPr>
              <a:t> </a:t>
            </a: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rozlišení 300 DPI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š</a:t>
            </a:r>
            <a:r>
              <a:rPr lang="cs-CZ" dirty="0" smtClean="0">
                <a:latin typeface="Bookman Old Style" panose="02050604050505020204" pitchFamily="18" charset="0"/>
              </a:rPr>
              <a:t>edá škála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Bookman Old Style" panose="02050604050505020204" pitchFamily="18" charset="0"/>
              </a:rPr>
              <a:t>v</a:t>
            </a:r>
            <a:r>
              <a:rPr lang="cs-CZ" dirty="0" smtClean="0">
                <a:latin typeface="Bookman Old Style" panose="02050604050505020204" pitchFamily="18" charset="0"/>
              </a:rPr>
              <a:t>še OCR, tedy </a:t>
            </a:r>
            <a:r>
              <a:rPr lang="cs-CZ" dirty="0" err="1" smtClean="0">
                <a:latin typeface="Bookman Old Style" panose="02050604050505020204" pitchFamily="18" charset="0"/>
              </a:rPr>
              <a:t>plnotextově</a:t>
            </a:r>
            <a:r>
              <a:rPr lang="cs-CZ" dirty="0" smtClean="0">
                <a:latin typeface="Bookman Old Style" panose="02050604050505020204" pitchFamily="18" charset="0"/>
              </a:rPr>
              <a:t> </a:t>
            </a:r>
            <a:r>
              <a:rPr lang="cs-CZ" dirty="0" err="1" smtClean="0">
                <a:latin typeface="Bookman Old Style" panose="02050604050505020204" pitchFamily="18" charset="0"/>
              </a:rPr>
              <a:t>prohledatelné</a:t>
            </a:r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6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46088" y="1124744"/>
            <a:ext cx="74953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anose="02050604050505020204" pitchFamily="18" charset="0"/>
              </a:rPr>
              <a:t>Proces digitalizace</a:t>
            </a:r>
          </a:p>
          <a:p>
            <a:endParaRPr lang="cs-CZ" sz="2400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Příprava (kontrola s </a:t>
            </a:r>
            <a:r>
              <a:rPr lang="cs-CZ" dirty="0" err="1" smtClean="0">
                <a:latin typeface="Bookman Old Style" panose="02050604050505020204" pitchFamily="18" charset="0"/>
              </a:rPr>
              <a:t>Aleph</a:t>
            </a:r>
            <a:r>
              <a:rPr lang="cs-CZ" dirty="0" smtClean="0">
                <a:latin typeface="Bookman Old Style" panose="02050604050505020204" pitchFamily="18" charset="0"/>
              </a:rPr>
              <a:t>, dojednání standardů a formátů s ÚVT UK, oznámení do „registrdigitalizace.cz“ záměr digitalizovat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Převod dokumentu do digitální podoby – ořez a narovnání dokumentů během skenování – software OMNISCAN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Finalizace</a:t>
            </a:r>
          </a:p>
          <a:p>
            <a:pPr marL="742950" lvl="1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Kontrola </a:t>
            </a:r>
            <a:r>
              <a:rPr lang="cs-CZ" dirty="0" err="1" smtClean="0">
                <a:latin typeface="Bookman Old Style" panose="02050604050505020204" pitchFamily="18" charset="0"/>
              </a:rPr>
              <a:t>skenů</a:t>
            </a:r>
            <a:r>
              <a:rPr lang="cs-CZ" dirty="0" smtClean="0">
                <a:latin typeface="Bookman Old Style" panose="02050604050505020204" pitchFamily="18" charset="0"/>
              </a:rPr>
              <a:t> (počty stran, posloupnost stran)</a:t>
            </a:r>
          </a:p>
          <a:p>
            <a:pPr marL="742950" lvl="1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Provedení OCR (program </a:t>
            </a:r>
            <a:r>
              <a:rPr lang="cs-CZ" dirty="0" err="1" smtClean="0">
                <a:latin typeface="Bookman Old Style" panose="02050604050505020204" pitchFamily="18" charset="0"/>
              </a:rPr>
              <a:t>FineReader</a:t>
            </a:r>
            <a:r>
              <a:rPr lang="cs-CZ" dirty="0" smtClean="0">
                <a:latin typeface="Bookman Old Style" panose="02050604050505020204" pitchFamily="18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Rozřezání/rozčlenění </a:t>
            </a:r>
            <a:r>
              <a:rPr lang="cs-CZ" dirty="0" err="1" smtClean="0">
                <a:latin typeface="Bookman Old Style" panose="02050604050505020204" pitchFamily="18" charset="0"/>
              </a:rPr>
              <a:t>skenů</a:t>
            </a:r>
            <a:r>
              <a:rPr lang="cs-CZ" dirty="0" smtClean="0">
                <a:latin typeface="Bookman Old Style" panose="02050604050505020204" pitchFamily="18" charset="0"/>
              </a:rPr>
              <a:t> do finální podoby pro vystavení v </a:t>
            </a:r>
            <a:r>
              <a:rPr lang="cs-CZ" dirty="0" err="1" smtClean="0">
                <a:latin typeface="Bookman Old Style" panose="02050604050505020204" pitchFamily="18" charset="0"/>
              </a:rPr>
              <a:t>repozitáři</a:t>
            </a:r>
            <a:r>
              <a:rPr lang="cs-CZ" dirty="0" smtClean="0">
                <a:latin typeface="Bookman Old Style" panose="02050604050505020204" pitchFamily="18" charset="0"/>
              </a:rPr>
              <a:t>, nařezání na čísla, na titulní strany, na obsahy, na přílohy </a:t>
            </a:r>
            <a:r>
              <a:rPr lang="cs-CZ" dirty="0" smtClean="0">
                <a:latin typeface="Bookman Old Style" panose="02050604050505020204" pitchFamily="18" charset="0"/>
              </a:rPr>
              <a:t> 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Zpřístupnění mimo ETF – univerzitní </a:t>
            </a:r>
            <a:r>
              <a:rPr lang="cs-CZ" dirty="0" err="1" smtClean="0">
                <a:latin typeface="Bookman Old Style" panose="02050604050505020204" pitchFamily="18" charset="0"/>
              </a:rPr>
              <a:t>repozitář</a:t>
            </a:r>
            <a:r>
              <a:rPr lang="cs-CZ" dirty="0" smtClean="0">
                <a:latin typeface="Bookman Old Style" panose="02050604050505020204" pitchFamily="18" charset="0"/>
              </a:rPr>
              <a:t> </a:t>
            </a:r>
            <a:r>
              <a:rPr lang="cs-CZ" dirty="0" err="1" smtClean="0">
                <a:latin typeface="Bookman Old Style" panose="02050604050505020204" pitchFamily="18" charset="0"/>
              </a:rPr>
              <a:t>Digitool</a:t>
            </a:r>
            <a:r>
              <a:rPr lang="cs-CZ" dirty="0" smtClean="0">
                <a:latin typeface="Bookman Old Style" panose="02050604050505020204" pitchFamily="18" charset="0"/>
              </a:rPr>
              <a:t>, (přechod na </a:t>
            </a:r>
            <a:r>
              <a:rPr lang="cs-CZ" dirty="0" err="1" smtClean="0">
                <a:latin typeface="Bookman Old Style" panose="02050604050505020204" pitchFamily="18" charset="0"/>
              </a:rPr>
              <a:t>Dspace</a:t>
            </a:r>
            <a:r>
              <a:rPr lang="cs-CZ" dirty="0" smtClean="0">
                <a:latin typeface="Bookman Old Style" panose="02050604050505020204" pitchFamily="18" charset="0"/>
              </a:rPr>
              <a:t>)</a:t>
            </a: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5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052736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Bookman Old Style" panose="02050604050505020204" pitchFamily="18" charset="0"/>
              </a:rPr>
              <a:t>Uložení</a:t>
            </a:r>
          </a:p>
          <a:p>
            <a:endParaRPr lang="cs-CZ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TIFF – co nejdříve po uložení se vytvoří kontrola dat MD5 (funkce, která vytváří kontrolní součet dat, abychom věděli, zda je soubor zkopírován bez chyb a uložená informace úplná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PDF – ve </a:t>
            </a:r>
            <a:r>
              <a:rPr lang="cs-CZ" dirty="0" err="1" smtClean="0">
                <a:latin typeface="Bookman Old Style" panose="02050604050505020204" pitchFamily="18" charset="0"/>
              </a:rPr>
              <a:t>FineReader</a:t>
            </a:r>
            <a:r>
              <a:rPr lang="cs-CZ" dirty="0" smtClean="0">
                <a:latin typeface="Bookman Old Style" panose="02050604050505020204" pitchFamily="18" charset="0"/>
              </a:rPr>
              <a:t> projet OCR a po finalizaci uložení do PDF-A</a:t>
            </a:r>
            <a:endParaRPr lang="cs-C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8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2784" y="1050480"/>
            <a:ext cx="6775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Bookman Old Style" panose="02050604050505020204" pitchFamily="18" charset="0"/>
              </a:rPr>
              <a:t>Problémy</a:t>
            </a:r>
          </a:p>
          <a:p>
            <a:endParaRPr lang="cs-CZ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Technická náročnost – nutnost spolupráce s ext</a:t>
            </a:r>
            <a:r>
              <a:rPr lang="cs-CZ" dirty="0" smtClean="0">
                <a:latin typeface="Bookman Old Style" panose="02050604050505020204" pitchFamily="18" charset="0"/>
              </a:rPr>
              <a:t>erním partnerem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Nutnost soutěžit ve výběrovém řízení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Časová nesouslednost procesů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Obtížné </a:t>
            </a:r>
            <a:r>
              <a:rPr lang="cs-CZ" dirty="0">
                <a:latin typeface="Bookman Old Style" panose="02050604050505020204" pitchFamily="18" charset="0"/>
              </a:rPr>
              <a:t>dokončení celého </a:t>
            </a:r>
            <a:r>
              <a:rPr lang="cs-CZ" dirty="0" smtClean="0">
                <a:latin typeface="Bookman Old Style" panose="02050604050505020204" pitchFamily="18" charset="0"/>
              </a:rPr>
              <a:t>projektu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man Old Style" panose="02050604050505020204" pitchFamily="18" charset="0"/>
              </a:rPr>
              <a:t>Hrozba sankcí</a:t>
            </a:r>
            <a:endParaRPr lang="cs-CZ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6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739717"/>
            <a:ext cx="737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latin typeface="Bookman Old Style" panose="02050604050505020204" pitchFamily="18" charset="0"/>
              </a:rPr>
              <a:t>Co dál?</a:t>
            </a:r>
            <a:endParaRPr lang="cs-CZ" sz="4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10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275</Words>
  <Application>Microsoft Office PowerPoint</Application>
  <PresentationFormat>Předvádění na obrazovce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Sbírka evangelických časopisů z 19. a přelomu 20. století z fondů knihovny ETF UK  www.digitool.is.cuni.cz </vt:lpstr>
      <vt:lpstr>Výběr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Moskala</dc:creator>
  <cp:lastModifiedBy>Pavel Moskala</cp:lastModifiedBy>
  <cp:revision>12</cp:revision>
  <dcterms:created xsi:type="dcterms:W3CDTF">2017-05-02T19:35:18Z</dcterms:created>
  <dcterms:modified xsi:type="dcterms:W3CDTF">2017-05-04T06:21:16Z</dcterms:modified>
</cp:coreProperties>
</file>