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41" r:id="rId2"/>
  </p:sldMasterIdLst>
  <p:notesMasterIdLst>
    <p:notesMasterId r:id="rId16"/>
  </p:notesMasterIdLst>
  <p:handoutMasterIdLst>
    <p:handoutMasterId r:id="rId17"/>
  </p:handoutMasterIdLst>
  <p:sldIdLst>
    <p:sldId id="324" r:id="rId3"/>
    <p:sldId id="408" r:id="rId4"/>
    <p:sldId id="384" r:id="rId5"/>
    <p:sldId id="385" r:id="rId6"/>
    <p:sldId id="403" r:id="rId7"/>
    <p:sldId id="404" r:id="rId8"/>
    <p:sldId id="389" r:id="rId9"/>
    <p:sldId id="386" r:id="rId10"/>
    <p:sldId id="409" r:id="rId11"/>
    <p:sldId id="406" r:id="rId12"/>
    <p:sldId id="410" r:id="rId13"/>
    <p:sldId id="407" r:id="rId14"/>
    <p:sldId id="395" r:id="rId15"/>
  </p:sldIdLst>
  <p:sldSz cx="9144000" cy="6858000" type="screen4x3"/>
  <p:notesSz cx="6858000" cy="99456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F861D"/>
    <a:srgbClr val="F9B7A5"/>
    <a:srgbClr val="963080"/>
    <a:srgbClr val="22518A"/>
    <a:srgbClr val="FF0000"/>
    <a:srgbClr val="C0504D"/>
    <a:srgbClr val="0A0A0A"/>
    <a:srgbClr val="00A4DE"/>
    <a:srgbClr val="FFC91D"/>
    <a:srgbClr val="171717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658" autoAdjust="0"/>
    <p:restoredTop sz="95072" autoAdjust="0"/>
  </p:normalViewPr>
  <p:slideViewPr>
    <p:cSldViewPr>
      <p:cViewPr>
        <p:scale>
          <a:sx n="80" d="100"/>
          <a:sy n="80" d="100"/>
        </p:scale>
        <p:origin x="-1378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6" y="-12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4215C-2A6D-4B00-95F0-E5D27F35F1A2}" type="doc">
      <dgm:prSet loTypeId="urn:microsoft.com/office/officeart/2005/8/layout/cycle1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E1150DFC-E614-43CB-A9E5-608DC87AB84C}">
      <dgm:prSet phldrT="[Text]"/>
      <dgm:spPr/>
      <dgm:t>
        <a:bodyPr/>
        <a:lstStyle/>
        <a:p>
          <a:r>
            <a:rPr lang="cs-CZ" b="1" dirty="0" smtClean="0"/>
            <a:t>Tradice, spolehlivost</a:t>
          </a:r>
          <a:endParaRPr lang="cs-CZ" b="1" dirty="0"/>
        </a:p>
      </dgm:t>
    </dgm:pt>
    <dgm:pt modelId="{D7B33AF9-B146-439A-BD1E-358D99A1A867}" type="parTrans" cxnId="{0DC08E7C-6BD5-45B3-B238-06E7D78AC0C3}">
      <dgm:prSet/>
      <dgm:spPr/>
      <dgm:t>
        <a:bodyPr/>
        <a:lstStyle/>
        <a:p>
          <a:endParaRPr lang="cs-CZ" b="1"/>
        </a:p>
      </dgm:t>
    </dgm:pt>
    <dgm:pt modelId="{BB072F49-74D7-4920-9640-F74F9C322C14}" type="sibTrans" cxnId="{0DC08E7C-6BD5-45B3-B238-06E7D78AC0C3}">
      <dgm:prSet/>
      <dgm:spPr/>
      <dgm:t>
        <a:bodyPr/>
        <a:lstStyle/>
        <a:p>
          <a:endParaRPr lang="cs-CZ" b="1"/>
        </a:p>
      </dgm:t>
    </dgm:pt>
    <dgm:pt modelId="{00F9F365-97CF-4725-AC0D-0319FE1AFC67}">
      <dgm:prSet/>
      <dgm:spPr/>
      <dgm:t>
        <a:bodyPr/>
        <a:lstStyle/>
        <a:p>
          <a:r>
            <a:rPr lang="cs-CZ" b="1" dirty="0" smtClean="0"/>
            <a:t>Zkušenost </a:t>
          </a:r>
          <a:br>
            <a:rPr lang="cs-CZ" b="1" dirty="0" smtClean="0"/>
          </a:br>
          <a:r>
            <a:rPr lang="cs-CZ" b="1" dirty="0" smtClean="0"/>
            <a:t>se zrakově postiženými</a:t>
          </a:r>
          <a:endParaRPr lang="cs-CZ" dirty="0"/>
        </a:p>
      </dgm:t>
    </dgm:pt>
    <dgm:pt modelId="{303363DB-35E1-40E2-B445-F4543880B174}" type="parTrans" cxnId="{AFE595B9-376D-4185-B5D7-6E9D0FC98CB4}">
      <dgm:prSet/>
      <dgm:spPr/>
      <dgm:t>
        <a:bodyPr/>
        <a:lstStyle/>
        <a:p>
          <a:endParaRPr lang="cs-CZ"/>
        </a:p>
      </dgm:t>
    </dgm:pt>
    <dgm:pt modelId="{2D183D29-7E89-4761-9FAD-04036C5DAC5D}" type="sibTrans" cxnId="{AFE595B9-376D-4185-B5D7-6E9D0FC98CB4}">
      <dgm:prSet/>
      <dgm:spPr/>
      <dgm:t>
        <a:bodyPr/>
        <a:lstStyle/>
        <a:p>
          <a:endParaRPr lang="cs-CZ"/>
        </a:p>
      </dgm:t>
    </dgm:pt>
    <dgm:pt modelId="{3055E54D-2BA0-4884-8C36-7BE20FE6038C}">
      <dgm:prSet phldrT="[Text]"/>
      <dgm:spPr/>
      <dgm:t>
        <a:bodyPr/>
        <a:lstStyle/>
        <a:p>
          <a:r>
            <a:rPr lang="cs-CZ" b="1" dirty="0" smtClean="0"/>
            <a:t>Kvalita, bezpečnost</a:t>
          </a:r>
          <a:endParaRPr lang="cs-CZ" b="1" dirty="0"/>
        </a:p>
      </dgm:t>
    </dgm:pt>
    <dgm:pt modelId="{AF9CD04B-D14F-4622-BC6E-D6BD9E30792B}" type="parTrans" cxnId="{EE6E7271-68C9-4614-82F1-95305F4E3DD8}">
      <dgm:prSet/>
      <dgm:spPr/>
      <dgm:t>
        <a:bodyPr/>
        <a:lstStyle/>
        <a:p>
          <a:endParaRPr lang="cs-CZ"/>
        </a:p>
      </dgm:t>
    </dgm:pt>
    <dgm:pt modelId="{708882E9-BDCD-421E-98DF-4D0914171729}" type="sibTrans" cxnId="{EE6E7271-68C9-4614-82F1-95305F4E3DD8}">
      <dgm:prSet/>
      <dgm:spPr/>
      <dgm:t>
        <a:bodyPr/>
        <a:lstStyle/>
        <a:p>
          <a:endParaRPr lang="cs-CZ"/>
        </a:p>
      </dgm:t>
    </dgm:pt>
    <dgm:pt modelId="{EE86F7FD-09F8-493D-9BBB-5316D37FFBE6}">
      <dgm:prSet phldrT="[Text]"/>
      <dgm:spPr/>
      <dgm:t>
        <a:bodyPr/>
        <a:lstStyle/>
        <a:p>
          <a:r>
            <a:rPr lang="cs-CZ" b="1" dirty="0" smtClean="0"/>
            <a:t>Inovativnost</a:t>
          </a:r>
          <a:endParaRPr lang="cs-CZ" b="1" dirty="0"/>
        </a:p>
      </dgm:t>
    </dgm:pt>
    <dgm:pt modelId="{28EE5F5A-4BF4-4442-9196-C80E1CB0809A}" type="parTrans" cxnId="{2B88D87F-A4C4-4F50-8F56-B72BF55B202F}">
      <dgm:prSet/>
      <dgm:spPr/>
      <dgm:t>
        <a:bodyPr/>
        <a:lstStyle/>
        <a:p>
          <a:endParaRPr lang="cs-CZ"/>
        </a:p>
      </dgm:t>
    </dgm:pt>
    <dgm:pt modelId="{6AE0455C-CE4A-40D5-B95A-59BC2A694E33}" type="sibTrans" cxnId="{2B88D87F-A4C4-4F50-8F56-B72BF55B202F}">
      <dgm:prSet/>
      <dgm:spPr/>
      <dgm:t>
        <a:bodyPr/>
        <a:lstStyle/>
        <a:p>
          <a:endParaRPr lang="cs-CZ"/>
        </a:p>
      </dgm:t>
    </dgm:pt>
    <dgm:pt modelId="{E3C78525-703E-4183-AB1E-30CF85B14A8D}" type="pres">
      <dgm:prSet presAssocID="{25F4215C-2A6D-4B00-95F0-E5D27F35F1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6007B1-2F23-4BFB-AC44-2272484C839A}" type="pres">
      <dgm:prSet presAssocID="{E1150DFC-E614-43CB-A9E5-608DC87AB84C}" presName="dummy" presStyleCnt="0"/>
      <dgm:spPr/>
    </dgm:pt>
    <dgm:pt modelId="{12A80CB8-0F28-4621-BB47-54B5E322112E}" type="pres">
      <dgm:prSet presAssocID="{E1150DFC-E614-43CB-A9E5-608DC87AB84C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05BB15-BE30-4D05-B1C1-43BEC8B94ECF}" type="pres">
      <dgm:prSet presAssocID="{BB072F49-74D7-4920-9640-F74F9C322C14}" presName="sibTrans" presStyleLbl="node1" presStyleIdx="0" presStyleCnt="4"/>
      <dgm:spPr/>
      <dgm:t>
        <a:bodyPr/>
        <a:lstStyle/>
        <a:p>
          <a:endParaRPr lang="cs-CZ"/>
        </a:p>
      </dgm:t>
    </dgm:pt>
    <dgm:pt modelId="{207AF32B-BCFF-4E65-A556-8DF8A8B46951}" type="pres">
      <dgm:prSet presAssocID="{EE86F7FD-09F8-493D-9BBB-5316D37FFBE6}" presName="dummy" presStyleCnt="0"/>
      <dgm:spPr/>
    </dgm:pt>
    <dgm:pt modelId="{2C623FA3-F2B6-4EFB-8639-06F19A592A86}" type="pres">
      <dgm:prSet presAssocID="{EE86F7FD-09F8-493D-9BBB-5316D37FFBE6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B0F822-146D-4709-9D2F-3287FCACB6E9}" type="pres">
      <dgm:prSet presAssocID="{6AE0455C-CE4A-40D5-B95A-59BC2A694E33}" presName="sibTrans" presStyleLbl="node1" presStyleIdx="1" presStyleCnt="4"/>
      <dgm:spPr/>
      <dgm:t>
        <a:bodyPr/>
        <a:lstStyle/>
        <a:p>
          <a:endParaRPr lang="cs-CZ"/>
        </a:p>
      </dgm:t>
    </dgm:pt>
    <dgm:pt modelId="{D18FBE3D-4D62-4571-912B-43E6BBA80206}" type="pres">
      <dgm:prSet presAssocID="{3055E54D-2BA0-4884-8C36-7BE20FE6038C}" presName="dummy" presStyleCnt="0"/>
      <dgm:spPr/>
    </dgm:pt>
    <dgm:pt modelId="{9A2478F5-90D5-48D6-BCD4-717DB0067B0F}" type="pres">
      <dgm:prSet presAssocID="{3055E54D-2BA0-4884-8C36-7BE20FE6038C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B6C86D-21C3-47A1-AC7C-73CDE75DD3A6}" type="pres">
      <dgm:prSet presAssocID="{708882E9-BDCD-421E-98DF-4D0914171729}" presName="sibTrans" presStyleLbl="node1" presStyleIdx="2" presStyleCnt="4"/>
      <dgm:spPr/>
      <dgm:t>
        <a:bodyPr/>
        <a:lstStyle/>
        <a:p>
          <a:endParaRPr lang="cs-CZ"/>
        </a:p>
      </dgm:t>
    </dgm:pt>
    <dgm:pt modelId="{009F1820-7FAF-4DBF-930E-F2061607A4B2}" type="pres">
      <dgm:prSet presAssocID="{00F9F365-97CF-4725-AC0D-0319FE1AFC67}" presName="dummy" presStyleCnt="0"/>
      <dgm:spPr/>
    </dgm:pt>
    <dgm:pt modelId="{31511623-91DE-4D51-9A47-AF800F00183F}" type="pres">
      <dgm:prSet presAssocID="{00F9F365-97CF-4725-AC0D-0319FE1AFC67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E3CDE7-DE89-441C-A83E-70A0C41C7120}" type="pres">
      <dgm:prSet presAssocID="{2D183D29-7E89-4761-9FAD-04036C5DAC5D}" presName="sibTrans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0DC08E7C-6BD5-45B3-B238-06E7D78AC0C3}" srcId="{25F4215C-2A6D-4B00-95F0-E5D27F35F1A2}" destId="{E1150DFC-E614-43CB-A9E5-608DC87AB84C}" srcOrd="0" destOrd="0" parTransId="{D7B33AF9-B146-439A-BD1E-358D99A1A867}" sibTransId="{BB072F49-74D7-4920-9640-F74F9C322C14}"/>
    <dgm:cxn modelId="{42C65F84-BA79-474C-B4FB-3ED23883FD3A}" type="presOf" srcId="{6AE0455C-CE4A-40D5-B95A-59BC2A694E33}" destId="{ABB0F822-146D-4709-9D2F-3287FCACB6E9}" srcOrd="0" destOrd="0" presId="urn:microsoft.com/office/officeart/2005/8/layout/cycle1"/>
    <dgm:cxn modelId="{DEAF438B-202D-41E2-A9B3-AAE04C18BA7D}" type="presOf" srcId="{708882E9-BDCD-421E-98DF-4D0914171729}" destId="{73B6C86D-21C3-47A1-AC7C-73CDE75DD3A6}" srcOrd="0" destOrd="0" presId="urn:microsoft.com/office/officeart/2005/8/layout/cycle1"/>
    <dgm:cxn modelId="{2B88D87F-A4C4-4F50-8F56-B72BF55B202F}" srcId="{25F4215C-2A6D-4B00-95F0-E5D27F35F1A2}" destId="{EE86F7FD-09F8-493D-9BBB-5316D37FFBE6}" srcOrd="1" destOrd="0" parTransId="{28EE5F5A-4BF4-4442-9196-C80E1CB0809A}" sibTransId="{6AE0455C-CE4A-40D5-B95A-59BC2A694E33}"/>
    <dgm:cxn modelId="{E6B168B7-C480-4BDF-BACF-44B03F387DCC}" type="presOf" srcId="{E1150DFC-E614-43CB-A9E5-608DC87AB84C}" destId="{12A80CB8-0F28-4621-BB47-54B5E322112E}" srcOrd="0" destOrd="0" presId="urn:microsoft.com/office/officeart/2005/8/layout/cycle1"/>
    <dgm:cxn modelId="{01B7EFD9-E17A-4D57-98EE-FEEC43C79015}" type="presOf" srcId="{00F9F365-97CF-4725-AC0D-0319FE1AFC67}" destId="{31511623-91DE-4D51-9A47-AF800F00183F}" srcOrd="0" destOrd="0" presId="urn:microsoft.com/office/officeart/2005/8/layout/cycle1"/>
    <dgm:cxn modelId="{291CFD1A-5C8A-46C0-93FC-8CE2FB522819}" type="presOf" srcId="{EE86F7FD-09F8-493D-9BBB-5316D37FFBE6}" destId="{2C623FA3-F2B6-4EFB-8639-06F19A592A86}" srcOrd="0" destOrd="0" presId="urn:microsoft.com/office/officeart/2005/8/layout/cycle1"/>
    <dgm:cxn modelId="{139B26A0-7012-409A-8885-DF9437CE5E1B}" type="presOf" srcId="{BB072F49-74D7-4920-9640-F74F9C322C14}" destId="{DB05BB15-BE30-4D05-B1C1-43BEC8B94ECF}" srcOrd="0" destOrd="0" presId="urn:microsoft.com/office/officeart/2005/8/layout/cycle1"/>
    <dgm:cxn modelId="{BA501C2F-FA89-4221-B959-FD022EF43AFC}" type="presOf" srcId="{3055E54D-2BA0-4884-8C36-7BE20FE6038C}" destId="{9A2478F5-90D5-48D6-BCD4-717DB0067B0F}" srcOrd="0" destOrd="0" presId="urn:microsoft.com/office/officeart/2005/8/layout/cycle1"/>
    <dgm:cxn modelId="{AFE595B9-376D-4185-B5D7-6E9D0FC98CB4}" srcId="{25F4215C-2A6D-4B00-95F0-E5D27F35F1A2}" destId="{00F9F365-97CF-4725-AC0D-0319FE1AFC67}" srcOrd="3" destOrd="0" parTransId="{303363DB-35E1-40E2-B445-F4543880B174}" sibTransId="{2D183D29-7E89-4761-9FAD-04036C5DAC5D}"/>
    <dgm:cxn modelId="{EE6E7271-68C9-4614-82F1-95305F4E3DD8}" srcId="{25F4215C-2A6D-4B00-95F0-E5D27F35F1A2}" destId="{3055E54D-2BA0-4884-8C36-7BE20FE6038C}" srcOrd="2" destOrd="0" parTransId="{AF9CD04B-D14F-4622-BC6E-D6BD9E30792B}" sibTransId="{708882E9-BDCD-421E-98DF-4D0914171729}"/>
    <dgm:cxn modelId="{56798E3E-99C8-4C06-BB96-8EC66999C9B3}" type="presOf" srcId="{2D183D29-7E89-4761-9FAD-04036C5DAC5D}" destId="{72E3CDE7-DE89-441C-A83E-70A0C41C7120}" srcOrd="0" destOrd="0" presId="urn:microsoft.com/office/officeart/2005/8/layout/cycle1"/>
    <dgm:cxn modelId="{8492DE80-BE65-451C-9A8C-571AF3B9048D}" type="presOf" srcId="{25F4215C-2A6D-4B00-95F0-E5D27F35F1A2}" destId="{E3C78525-703E-4183-AB1E-30CF85B14A8D}" srcOrd="0" destOrd="0" presId="urn:microsoft.com/office/officeart/2005/8/layout/cycle1"/>
    <dgm:cxn modelId="{A42293AB-BCBD-4807-9FBB-5BD04F8CC2A2}" type="presParOf" srcId="{E3C78525-703E-4183-AB1E-30CF85B14A8D}" destId="{B66007B1-2F23-4BFB-AC44-2272484C839A}" srcOrd="0" destOrd="0" presId="urn:microsoft.com/office/officeart/2005/8/layout/cycle1"/>
    <dgm:cxn modelId="{6A798B01-450D-43EB-81EF-3859A83189B1}" type="presParOf" srcId="{E3C78525-703E-4183-AB1E-30CF85B14A8D}" destId="{12A80CB8-0F28-4621-BB47-54B5E322112E}" srcOrd="1" destOrd="0" presId="urn:microsoft.com/office/officeart/2005/8/layout/cycle1"/>
    <dgm:cxn modelId="{CCF9219C-C72B-4B33-A6E4-41873A8BBDD2}" type="presParOf" srcId="{E3C78525-703E-4183-AB1E-30CF85B14A8D}" destId="{DB05BB15-BE30-4D05-B1C1-43BEC8B94ECF}" srcOrd="2" destOrd="0" presId="urn:microsoft.com/office/officeart/2005/8/layout/cycle1"/>
    <dgm:cxn modelId="{C94FEA58-3E99-493A-BA42-FD3F73065604}" type="presParOf" srcId="{E3C78525-703E-4183-AB1E-30CF85B14A8D}" destId="{207AF32B-BCFF-4E65-A556-8DF8A8B46951}" srcOrd="3" destOrd="0" presId="urn:microsoft.com/office/officeart/2005/8/layout/cycle1"/>
    <dgm:cxn modelId="{E5895C95-80C9-4D07-A014-66EA099B9B61}" type="presParOf" srcId="{E3C78525-703E-4183-AB1E-30CF85B14A8D}" destId="{2C623FA3-F2B6-4EFB-8639-06F19A592A86}" srcOrd="4" destOrd="0" presId="urn:microsoft.com/office/officeart/2005/8/layout/cycle1"/>
    <dgm:cxn modelId="{23BE4659-C1C6-4192-BE34-4A619BEA36DD}" type="presParOf" srcId="{E3C78525-703E-4183-AB1E-30CF85B14A8D}" destId="{ABB0F822-146D-4709-9D2F-3287FCACB6E9}" srcOrd="5" destOrd="0" presId="urn:microsoft.com/office/officeart/2005/8/layout/cycle1"/>
    <dgm:cxn modelId="{BA6BF6AB-D93A-47E0-A804-E112B84E4E8B}" type="presParOf" srcId="{E3C78525-703E-4183-AB1E-30CF85B14A8D}" destId="{D18FBE3D-4D62-4571-912B-43E6BBA80206}" srcOrd="6" destOrd="0" presId="urn:microsoft.com/office/officeart/2005/8/layout/cycle1"/>
    <dgm:cxn modelId="{1ECC8CD2-4223-4501-8BCB-56395FF16715}" type="presParOf" srcId="{E3C78525-703E-4183-AB1E-30CF85B14A8D}" destId="{9A2478F5-90D5-48D6-BCD4-717DB0067B0F}" srcOrd="7" destOrd="0" presId="urn:microsoft.com/office/officeart/2005/8/layout/cycle1"/>
    <dgm:cxn modelId="{9489D7A7-11E5-4437-A003-4F66A7F339C4}" type="presParOf" srcId="{E3C78525-703E-4183-AB1E-30CF85B14A8D}" destId="{73B6C86D-21C3-47A1-AC7C-73CDE75DD3A6}" srcOrd="8" destOrd="0" presId="urn:microsoft.com/office/officeart/2005/8/layout/cycle1"/>
    <dgm:cxn modelId="{8BA72079-C8A5-42B2-A204-ACF34D727FA2}" type="presParOf" srcId="{E3C78525-703E-4183-AB1E-30CF85B14A8D}" destId="{009F1820-7FAF-4DBF-930E-F2061607A4B2}" srcOrd="9" destOrd="0" presId="urn:microsoft.com/office/officeart/2005/8/layout/cycle1"/>
    <dgm:cxn modelId="{2BF0620D-B34E-4962-B86D-5B9DDBA8CD8C}" type="presParOf" srcId="{E3C78525-703E-4183-AB1E-30CF85B14A8D}" destId="{31511623-91DE-4D51-9A47-AF800F00183F}" srcOrd="10" destOrd="0" presId="urn:microsoft.com/office/officeart/2005/8/layout/cycle1"/>
    <dgm:cxn modelId="{0D7ACF4C-611B-4793-B143-CB608B1904C8}" type="presParOf" srcId="{E3C78525-703E-4183-AB1E-30CF85B14A8D}" destId="{72E3CDE7-DE89-441C-A83E-70A0C41C7120}" srcOrd="11" destOrd="0" presId="urn:microsoft.com/office/officeart/2005/8/layout/cycle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80CB8-0F28-4621-BB47-54B5E322112E}">
      <dsp:nvSpPr>
        <dsp:cNvPr id="0" name=""/>
        <dsp:cNvSpPr/>
      </dsp:nvSpPr>
      <dsp:spPr>
        <a:xfrm>
          <a:off x="1509566" y="51403"/>
          <a:ext cx="815293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Tradice, spolehlivost</a:t>
          </a:r>
          <a:endParaRPr lang="cs-CZ" sz="1100" b="1" kern="1200" dirty="0"/>
        </a:p>
      </dsp:txBody>
      <dsp:txXfrm>
        <a:off x="1509566" y="51403"/>
        <a:ext cx="815293" cy="815293"/>
      </dsp:txXfrm>
    </dsp:sp>
    <dsp:sp modelId="{DB05BB15-BE30-4D05-B1C1-43BEC8B94ECF}">
      <dsp:nvSpPr>
        <dsp:cNvPr id="0" name=""/>
        <dsp:cNvSpPr/>
      </dsp:nvSpPr>
      <dsp:spPr>
        <a:xfrm>
          <a:off x="71745" y="-262"/>
          <a:ext cx="2304780" cy="2304780"/>
        </a:xfrm>
        <a:prstGeom prst="circularArrow">
          <a:avLst>
            <a:gd name="adj1" fmla="val 6898"/>
            <a:gd name="adj2" fmla="val 465024"/>
            <a:gd name="adj3" fmla="val 550794"/>
            <a:gd name="adj4" fmla="val 20584182"/>
            <a:gd name="adj5" fmla="val 804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23FA3-F2B6-4EFB-8639-06F19A592A86}">
      <dsp:nvSpPr>
        <dsp:cNvPr id="0" name=""/>
        <dsp:cNvSpPr/>
      </dsp:nvSpPr>
      <dsp:spPr>
        <a:xfrm>
          <a:off x="1509566" y="1437558"/>
          <a:ext cx="815293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Inovativnost</a:t>
          </a:r>
          <a:endParaRPr lang="cs-CZ" sz="1100" b="1" kern="1200" dirty="0"/>
        </a:p>
      </dsp:txBody>
      <dsp:txXfrm>
        <a:off x="1509566" y="1437558"/>
        <a:ext cx="815293" cy="815293"/>
      </dsp:txXfrm>
    </dsp:sp>
    <dsp:sp modelId="{ABB0F822-146D-4709-9D2F-3287FCACB6E9}">
      <dsp:nvSpPr>
        <dsp:cNvPr id="0" name=""/>
        <dsp:cNvSpPr/>
      </dsp:nvSpPr>
      <dsp:spPr>
        <a:xfrm>
          <a:off x="71745" y="-262"/>
          <a:ext cx="2304780" cy="2304780"/>
        </a:xfrm>
        <a:prstGeom prst="circularArrow">
          <a:avLst>
            <a:gd name="adj1" fmla="val 6898"/>
            <a:gd name="adj2" fmla="val 465024"/>
            <a:gd name="adj3" fmla="val 5950794"/>
            <a:gd name="adj4" fmla="val 4384182"/>
            <a:gd name="adj5" fmla="val 804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2478F5-90D5-48D6-BCD4-717DB0067B0F}">
      <dsp:nvSpPr>
        <dsp:cNvPr id="0" name=""/>
        <dsp:cNvSpPr/>
      </dsp:nvSpPr>
      <dsp:spPr>
        <a:xfrm>
          <a:off x="123411" y="1437558"/>
          <a:ext cx="815293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Kvalita, bezpečnost</a:t>
          </a:r>
          <a:endParaRPr lang="cs-CZ" sz="1100" b="1" kern="1200" dirty="0"/>
        </a:p>
      </dsp:txBody>
      <dsp:txXfrm>
        <a:off x="123411" y="1437558"/>
        <a:ext cx="815293" cy="815293"/>
      </dsp:txXfrm>
    </dsp:sp>
    <dsp:sp modelId="{73B6C86D-21C3-47A1-AC7C-73CDE75DD3A6}">
      <dsp:nvSpPr>
        <dsp:cNvPr id="0" name=""/>
        <dsp:cNvSpPr/>
      </dsp:nvSpPr>
      <dsp:spPr>
        <a:xfrm>
          <a:off x="71745" y="-262"/>
          <a:ext cx="2304780" cy="2304780"/>
        </a:xfrm>
        <a:prstGeom prst="circularArrow">
          <a:avLst>
            <a:gd name="adj1" fmla="val 6898"/>
            <a:gd name="adj2" fmla="val 465024"/>
            <a:gd name="adj3" fmla="val 11350794"/>
            <a:gd name="adj4" fmla="val 9784182"/>
            <a:gd name="adj5" fmla="val 804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11623-91DE-4D51-9A47-AF800F00183F}">
      <dsp:nvSpPr>
        <dsp:cNvPr id="0" name=""/>
        <dsp:cNvSpPr/>
      </dsp:nvSpPr>
      <dsp:spPr>
        <a:xfrm>
          <a:off x="123411" y="51403"/>
          <a:ext cx="815293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Zkušenost </a:t>
          </a:r>
          <a:br>
            <a:rPr lang="cs-CZ" sz="1100" b="1" kern="1200" dirty="0" smtClean="0"/>
          </a:br>
          <a:r>
            <a:rPr lang="cs-CZ" sz="1100" b="1" kern="1200" dirty="0" smtClean="0"/>
            <a:t>se zrakově postiženými</a:t>
          </a:r>
          <a:endParaRPr lang="cs-CZ" sz="1100" kern="1200" dirty="0"/>
        </a:p>
      </dsp:txBody>
      <dsp:txXfrm>
        <a:off x="123411" y="51403"/>
        <a:ext cx="815293" cy="815293"/>
      </dsp:txXfrm>
    </dsp:sp>
    <dsp:sp modelId="{72E3CDE7-DE89-441C-A83E-70A0C41C7120}">
      <dsp:nvSpPr>
        <dsp:cNvPr id="0" name=""/>
        <dsp:cNvSpPr/>
      </dsp:nvSpPr>
      <dsp:spPr>
        <a:xfrm>
          <a:off x="71745" y="-262"/>
          <a:ext cx="2304780" cy="2304780"/>
        </a:xfrm>
        <a:prstGeom prst="circularArrow">
          <a:avLst>
            <a:gd name="adj1" fmla="val 6898"/>
            <a:gd name="adj2" fmla="val 465024"/>
            <a:gd name="adj3" fmla="val 16750794"/>
            <a:gd name="adj4" fmla="val 15184182"/>
            <a:gd name="adj5" fmla="val 804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B102F1-90DF-435B-BC4A-0A8CB2E8A920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F3647E-5A31-4BEC-AB25-6B454A022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A89E1C-133A-4670-A3BB-D0D027E63E5F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3F9F0E-B31F-4974-B880-C50DF01EC4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3DE1-DEB1-4C5A-8642-E14458687E13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0B42-7786-4E7A-AAB5-6A9EFE7D58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EB50-2869-4615-B28B-D90B3AD45006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283D-7201-445F-A327-4E6FC85BA5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1043-4889-47F2-A4F8-87B712D997CA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27E7-B902-4B27-A884-73F53E6E6A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7413-49BD-418A-BDCC-AB1A9A0176B8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1136-86AF-4B9A-BF7E-C0AB00DA0B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22545-B191-4F9E-A64C-FDCDE12B04F4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AE9D4-B736-4D67-ABF1-0BE8B36397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FFV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23928" y="68984"/>
            <a:ext cx="1158029" cy="911744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19050">
            <a:solidFill>
              <a:srgbClr val="963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A073-6087-4193-9063-58F4247BB155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00A8-CC2D-43C3-AB84-4F48254CBB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C590-D1AE-4FB7-A74C-44E27565B35C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CA88-B224-4253-AB10-9EE3297A8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A506-4CE4-4816-B68D-2F97DDDB4EF5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4325-26E7-4359-82C1-56E9650142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877E-CB28-437B-9863-7005EFA3B7C1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88DA-E0EF-4D6A-918C-2D663D3EBB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979B-4FEF-4CBD-8538-F97FF513FAE5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50EA-17E5-49D0-8AF9-622252C1DD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2C5F-2F3D-4B36-8934-08A51031020D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CAA8-6EA0-4AD8-8453-A2952F9BA4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AA98-7E98-40C4-93D8-9E7A5794F755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457F-D377-4D73-841A-1DC8AB59CB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F43B58-0CFD-45AE-9FE7-84CBA41AC688}" type="datetimeFigureOut">
              <a:rPr lang="cs-CZ"/>
              <a:pPr>
                <a:defRPr/>
              </a:pPr>
              <a:t>02.05.2017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3D9046-53CD-419F-885D-E414D226C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friendlyvo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iendlyvox.org/" TargetMode="External"/><Relationship Id="rId4" Type="http://schemas.openxmlformats.org/officeDocument/2006/relationships/hyperlink" Target="http://www.friendlyvox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119188" y="3356992"/>
            <a:ext cx="70532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600" b="1" cap="small" dirty="0" err="1" smtClean="0">
                <a:solidFill>
                  <a:srgbClr val="963080"/>
                </a:solidFill>
                <a:latin typeface="Calibri" pitchFamily="34" charset="0"/>
              </a:rPr>
              <a:t>FriendlyVox</a:t>
            </a:r>
            <a:r>
              <a:rPr lang="cs-CZ" sz="3600" b="1" cap="small" dirty="0" smtClean="0">
                <a:solidFill>
                  <a:srgbClr val="963080"/>
                </a:solidFill>
                <a:latin typeface="Calibri" pitchFamily="34" charset="0"/>
              </a:rPr>
              <a:t> </a:t>
            </a:r>
            <a:r>
              <a:rPr lang="cs-CZ" sz="2800" b="1" cap="small" dirty="0" smtClean="0">
                <a:solidFill>
                  <a:srgbClr val="963080"/>
                </a:solidFill>
                <a:latin typeface="Calibri" pitchFamily="34" charset="0"/>
              </a:rPr>
              <a:t/>
            </a:r>
            <a:br>
              <a:rPr lang="cs-CZ" sz="2800" b="1" cap="small" dirty="0" smtClean="0">
                <a:solidFill>
                  <a:srgbClr val="963080"/>
                </a:solidFill>
                <a:latin typeface="Calibri" pitchFamily="34" charset="0"/>
              </a:rPr>
            </a:br>
            <a:r>
              <a:rPr lang="cs-CZ" sz="2800" b="1" cap="small" dirty="0" smtClean="0">
                <a:solidFill>
                  <a:srgbClr val="963080"/>
                </a:solidFill>
                <a:latin typeface="Calibri" pitchFamily="34" charset="0"/>
              </a:rPr>
              <a:t>(nejen) ozvučený internetový portál</a:t>
            </a:r>
            <a:endParaRPr lang="cs-CZ" sz="2800" b="1" cap="small" dirty="0">
              <a:solidFill>
                <a:srgbClr val="963080"/>
              </a:solidFill>
              <a:latin typeface="Calibri" pitchFamily="34" charset="0"/>
            </a:endParaRPr>
          </a:p>
        </p:txBody>
      </p:sp>
      <p:pic>
        <p:nvPicPr>
          <p:cNvPr id="7" name="Obrázek 6" descr="person-in-tunnel-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42263"/>
            <a:ext cx="9144000" cy="1815737"/>
          </a:xfrm>
          <a:prstGeom prst="rect">
            <a:avLst/>
          </a:prstGeom>
        </p:spPr>
      </p:pic>
      <p:pic>
        <p:nvPicPr>
          <p:cNvPr id="8" name="Obrázek 7" descr="NFFV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3" y="908720"/>
            <a:ext cx="246939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5"/>
          <p:cNvSpPr txBox="1">
            <a:spLocks/>
          </p:cNvSpPr>
          <p:nvPr/>
        </p:nvSpPr>
        <p:spPr bwMode="auto">
          <a:xfrm>
            <a:off x="179512" y="1700808"/>
            <a:ext cx="8784976" cy="33843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z="1600" dirty="0" smtClean="0"/>
              <a:t>Podporovat  dostupnost  veřejných knihovnických  a  informačních  služeb knihoven prostřednictvím dotačního řízení na zajištění nabídky zvukových knih a  zavádění  technických  zařízení  umožňujících  osobám  se  zrakovým postižením  zpřístupnění  knihovních  fondů  a elektronických  informačních zdrojů.  </a:t>
            </a:r>
          </a:p>
          <a:p>
            <a:endParaRPr lang="cs-CZ" sz="1600" dirty="0" smtClean="0"/>
          </a:p>
          <a:p>
            <a:r>
              <a:rPr lang="cs-CZ" sz="1600" dirty="0" smtClean="0"/>
              <a:t>Rozvíjet metodickou  činnost  Sekce  služeb  osobám  se specifickými potřebami Svazu knihovníků a informačních pracovníků ČR.</a:t>
            </a:r>
          </a:p>
          <a:p>
            <a:r>
              <a:rPr lang="cs-CZ" sz="1600" dirty="0" smtClean="0"/>
              <a:t> </a:t>
            </a:r>
          </a:p>
          <a:p>
            <a:r>
              <a:rPr lang="cs-CZ" sz="1600" dirty="0" smtClean="0"/>
              <a:t>Podporovat komunitní roli knihoven a spolupráci knihoven s organizacemi osob se zdravotním postižením.</a:t>
            </a:r>
          </a:p>
          <a:p>
            <a:r>
              <a:rPr lang="cs-CZ" sz="1600" dirty="0" smtClean="0"/>
              <a:t> </a:t>
            </a:r>
          </a:p>
          <a:p>
            <a:r>
              <a:rPr lang="cs-CZ" sz="1600" dirty="0" smtClean="0"/>
              <a:t>Podporovat  zavádění  vzdělávacích  programů  zaměřených  na  rozšíření kompetencí  pracovníků  knihoven  v oblasti  poskytování  služeb  osobám se zdravotním  postižením</a:t>
            </a: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288000" y="1124744"/>
            <a:ext cx="8712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</a:rPr>
              <a:t>Národní plán podpory rovných příležitostí pro ZP</a:t>
            </a:r>
            <a:endParaRPr lang="cs-CZ" sz="28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25"/>
          <p:cNvSpPr txBox="1">
            <a:spLocks/>
          </p:cNvSpPr>
          <p:nvPr/>
        </p:nvSpPr>
        <p:spPr>
          <a:xfrm>
            <a:off x="468313" y="1916113"/>
            <a:ext cx="7991475" cy="403383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cs-CZ" sz="2000" dirty="0">
                <a:latin typeface="+mn-lt"/>
                <a:cs typeface="+mn-cs"/>
              </a:rPr>
              <a:t>Jeden z významných partnerů k oslovení široké veřejnosti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cs-CZ" sz="2000" dirty="0">
                <a:latin typeface="+mn-lt"/>
                <a:cs typeface="+mn-cs"/>
              </a:rPr>
              <a:t>Široká síť cca </a:t>
            </a:r>
            <a:r>
              <a:rPr lang="cs-CZ" sz="2000" dirty="0">
                <a:latin typeface="+mn-lt"/>
                <a:cs typeface="+mn-cs"/>
              </a:rPr>
              <a:t>6.900 </a:t>
            </a:r>
            <a:r>
              <a:rPr lang="cs-CZ" sz="2000" dirty="0">
                <a:latin typeface="+mn-lt"/>
                <a:cs typeface="+mn-cs"/>
              </a:rPr>
              <a:t>míst, </a:t>
            </a:r>
            <a:r>
              <a:rPr lang="cs-CZ" sz="2000" dirty="0">
                <a:latin typeface="+mn-lt"/>
                <a:cs typeface="+mn-cs"/>
              </a:rPr>
              <a:t>400x fungující </a:t>
            </a:r>
            <a:r>
              <a:rPr lang="cs-CZ" sz="2000" dirty="0">
                <a:latin typeface="+mn-lt"/>
                <a:cs typeface="+mn-cs"/>
              </a:rPr>
              <a:t>zvuková sekce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cs-CZ" sz="2000" dirty="0" err="1">
                <a:latin typeface="+mn-lt"/>
                <a:cs typeface="+mn-cs"/>
              </a:rPr>
              <a:t>FriendlyVox</a:t>
            </a:r>
            <a:r>
              <a:rPr lang="cs-CZ" sz="2000" dirty="0">
                <a:latin typeface="+mn-lt"/>
                <a:cs typeface="+mn-cs"/>
              </a:rPr>
              <a:t> – přirozené rozšíření poskytovaných služeb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cs-CZ" sz="2000" dirty="0">
                <a:latin typeface="+mn-lt"/>
                <a:cs typeface="+mn-cs"/>
              </a:rPr>
              <a:t>Instalaci a zaškolení zajistí </a:t>
            </a:r>
            <a:r>
              <a:rPr lang="cs-CZ" sz="2000" dirty="0">
                <a:latin typeface="+mn-lt"/>
                <a:cs typeface="+mn-cs"/>
              </a:rPr>
              <a:t>Nadační fond </a:t>
            </a:r>
            <a:r>
              <a:rPr lang="cs-CZ" sz="2000" dirty="0" err="1">
                <a:latin typeface="+mn-lt"/>
                <a:cs typeface="+mn-cs"/>
              </a:rPr>
              <a:t>FriendlyVoxplatně</a:t>
            </a:r>
            <a:endParaRPr lang="cs-CZ" sz="2000" dirty="0">
              <a:latin typeface="+mn-lt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cs-CZ" sz="2000" dirty="0">
                <a:latin typeface="+mn-lt"/>
                <a:cs typeface="+mn-cs"/>
              </a:rPr>
              <a:t>Využití stávajícího technického vybavení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cs-CZ" sz="2000" dirty="0">
                <a:latin typeface="+mn-lt"/>
                <a:cs typeface="+mn-cs"/>
              </a:rPr>
              <a:t>Jednoduchost, žádné nové personální nároky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cs-CZ" sz="2000" dirty="0">
                <a:latin typeface="+mn-lt"/>
                <a:cs typeface="+mn-cs"/>
              </a:rPr>
              <a:t>Užití portálu je bezplatné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cs-CZ" sz="2000" dirty="0">
                <a:latin typeface="+mn-lt"/>
                <a:cs typeface="+mn-cs"/>
              </a:rPr>
              <a:t>Možnost pro klienty „odnést“ si </a:t>
            </a:r>
            <a:r>
              <a:rPr lang="cs-CZ" sz="2000" dirty="0" err="1">
                <a:latin typeface="+mn-lt"/>
                <a:cs typeface="+mn-cs"/>
              </a:rPr>
              <a:t>FriendlyVox</a:t>
            </a:r>
            <a:r>
              <a:rPr lang="cs-CZ" sz="2000" dirty="0">
                <a:latin typeface="+mn-lt"/>
                <a:cs typeface="+mn-cs"/>
              </a:rPr>
              <a:t> domů, využití služeb </a:t>
            </a:r>
            <a:r>
              <a:rPr lang="cs-CZ" sz="2000" dirty="0" err="1">
                <a:latin typeface="+mn-lt"/>
                <a:cs typeface="+mn-cs"/>
              </a:rPr>
              <a:t>Tyflocenter</a:t>
            </a:r>
            <a:r>
              <a:rPr lang="cs-CZ" sz="2000" dirty="0">
                <a:latin typeface="+mn-lt"/>
                <a:cs typeface="+mn-cs"/>
              </a:rPr>
              <a:t> a SONS</a:t>
            </a:r>
          </a:p>
          <a:p>
            <a:pPr marL="342900" indent="-34290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endParaRPr lang="cs-CZ" sz="2400" dirty="0"/>
          </a:p>
          <a:p>
            <a:pPr marL="342900" indent="-342900">
              <a:spcBef>
                <a:spcPct val="20000"/>
              </a:spcBef>
              <a:buSzPct val="80000"/>
              <a:defRPr/>
            </a:pPr>
            <a:endParaRPr lang="cs-CZ" sz="2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endParaRPr lang="cs-CZ" sz="2400" dirty="0">
              <a:latin typeface="+mn-lt"/>
              <a:cs typeface="+mn-cs"/>
            </a:endParaRPr>
          </a:p>
        </p:txBody>
      </p:sp>
      <p:sp>
        <p:nvSpPr>
          <p:cNvPr id="22" name="TextovéPole 4"/>
          <p:cNvSpPr txBox="1">
            <a:spLocks noChangeArrowheads="1"/>
          </p:cNvSpPr>
          <p:nvPr/>
        </p:nvSpPr>
        <p:spPr bwMode="auto">
          <a:xfrm>
            <a:off x="1691680" y="1340768"/>
            <a:ext cx="582374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cap="small" dirty="0" err="1" smtClean="0">
                <a:solidFill>
                  <a:schemeClr val="bg1"/>
                </a:solidFill>
                <a:latin typeface="Calibri" pitchFamily="34" charset="0"/>
                <a:cs typeface="+mn-cs"/>
              </a:rPr>
              <a:t>FriendlyVox</a:t>
            </a: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pro knihovny</a:t>
            </a:r>
            <a:endParaRPr lang="cs-CZ" sz="2800" b="1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288000" y="1124744"/>
            <a:ext cx="8712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cap="small" dirty="0" err="1" smtClean="0">
                <a:solidFill>
                  <a:schemeClr val="bg1"/>
                </a:solidFill>
                <a:latin typeface="Calibri" pitchFamily="34" charset="0"/>
              </a:rPr>
              <a:t>FriendlyVox</a:t>
            </a: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</a:rPr>
              <a:t> v desítkách knihoven po celé ČR</a:t>
            </a:r>
            <a:endParaRPr lang="cs-CZ" sz="28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419703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2887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3" descr="fotostena_obrazov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171450"/>
            <a:ext cx="918051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979613" y="1699816"/>
            <a:ext cx="5113337" cy="288131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3000" dirty="0"/>
          </a:p>
          <a:p>
            <a:pPr algn="ctr">
              <a:defRPr/>
            </a:pPr>
            <a:endParaRPr lang="cs-CZ" sz="3000" dirty="0"/>
          </a:p>
          <a:p>
            <a:pPr algn="ctr">
              <a:defRPr/>
            </a:pPr>
            <a:r>
              <a:rPr lang="cs-CZ" sz="3000" dirty="0"/>
              <a:t>DĚKUJI ZA POZORNOST</a:t>
            </a:r>
          </a:p>
          <a:p>
            <a:pPr algn="ctr">
              <a:defRPr/>
            </a:pPr>
            <a:endParaRPr lang="cs-CZ" sz="3000" dirty="0"/>
          </a:p>
          <a:p>
            <a:pPr algn="ctr">
              <a:defRPr/>
            </a:pPr>
            <a:r>
              <a:rPr lang="cs-CZ" sz="3000" dirty="0">
                <a:hlinkClick r:id="rId3"/>
              </a:rPr>
              <a:t>www.</a:t>
            </a:r>
            <a:r>
              <a:rPr lang="cs-CZ" sz="3000" dirty="0" err="1">
                <a:hlinkClick r:id="rId3"/>
              </a:rPr>
              <a:t>facebook.com</a:t>
            </a:r>
            <a:r>
              <a:rPr lang="cs-CZ" sz="3000" dirty="0">
                <a:hlinkClick r:id="rId3"/>
              </a:rPr>
              <a:t>/</a:t>
            </a:r>
            <a:r>
              <a:rPr lang="cs-CZ" sz="3000" dirty="0" err="1">
                <a:hlinkClick r:id="rId3"/>
              </a:rPr>
              <a:t>friendlyvox</a:t>
            </a:r>
            <a:endParaRPr lang="cs-CZ" sz="3000" dirty="0"/>
          </a:p>
          <a:p>
            <a:pPr algn="ctr">
              <a:defRPr/>
            </a:pPr>
            <a:r>
              <a:rPr lang="cs-CZ" sz="3000" dirty="0" smtClean="0">
                <a:hlinkClick r:id="rId4"/>
              </a:rPr>
              <a:t>www.</a:t>
            </a:r>
            <a:r>
              <a:rPr lang="cs-CZ" sz="3000" dirty="0" err="1" smtClean="0">
                <a:hlinkClick r:id="rId4"/>
              </a:rPr>
              <a:t>friendlyvox.com</a:t>
            </a:r>
            <a:endParaRPr lang="cs-CZ" sz="3000" dirty="0"/>
          </a:p>
          <a:p>
            <a:pPr algn="ctr">
              <a:defRPr/>
            </a:pPr>
            <a:r>
              <a:rPr lang="cs-CZ" sz="3000" dirty="0" smtClean="0">
                <a:hlinkClick r:id="rId5"/>
              </a:rPr>
              <a:t>www.</a:t>
            </a:r>
            <a:r>
              <a:rPr lang="cs-CZ" sz="3000" dirty="0" err="1" smtClean="0">
                <a:hlinkClick r:id="rId5"/>
              </a:rPr>
              <a:t>friendlyvox.org</a:t>
            </a:r>
            <a:endParaRPr lang="cs-CZ" sz="3000" dirty="0" smtClean="0"/>
          </a:p>
          <a:p>
            <a:pPr algn="ctr">
              <a:defRPr/>
            </a:pPr>
            <a:endParaRPr lang="cs-CZ" sz="3000" dirty="0"/>
          </a:p>
          <a:p>
            <a:pPr algn="ctr">
              <a:defRPr/>
            </a:pP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5"/>
          <p:cNvSpPr txBox="1">
            <a:spLocks/>
          </p:cNvSpPr>
          <p:nvPr/>
        </p:nvSpPr>
        <p:spPr bwMode="auto">
          <a:xfrm>
            <a:off x="179388" y="2349500"/>
            <a:ext cx="6048796" cy="316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Portál </a:t>
            </a:r>
            <a:r>
              <a:rPr kumimoji="0" lang="cs-CZ" alt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FriendlyVox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vyvíjí a provozuje společnost </a:t>
            </a:r>
            <a:r>
              <a:rPr kumimoji="0" lang="cs-CZ" alt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TurboConsult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s.r.o.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Společnost vznikla v roce 1990, má sídlo v Brně, a patří mezi přední české producenty bankovních informačních systémů s mezinárodní působností. 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Společnost zaměstnává více než 60 specialistů, kteří mají dlouholeté zkušenosti s vývojem a provozováním rozsáhlých informačních systémů. Řízení poskytování služeb a zajištění bezpečnosti informací probíhá dle norem ISO/IEC 20000-1 a ISO/IEC 27001.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Znalost problematiky zrakově postižených vychází z osobní zkušenosti zakladatele společnosti. Na vývoji portálu se podílejí přední odborníci z řad zrakově postižených.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6444208" y="2564904"/>
          <a:ext cx="24482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ovéPole 4"/>
          <p:cNvSpPr txBox="1">
            <a:spLocks noChangeArrowheads="1"/>
          </p:cNvSpPr>
          <p:nvPr/>
        </p:nvSpPr>
        <p:spPr bwMode="auto">
          <a:xfrm>
            <a:off x="1691680" y="1340768"/>
            <a:ext cx="582374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Kdo za projektem stojí</a:t>
            </a:r>
            <a:endParaRPr lang="cs-CZ" sz="2800" b="1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01859"/>
            <a:ext cx="79069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83568" y="382213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7030A0"/>
                </a:solidFill>
                <a:latin typeface="+mn-lt"/>
              </a:rPr>
              <a:t>Cílem nadačního fondu je přiblížit využívání Internetu mezi zrakově postiženými na úroveň vidící populace, a to jak z hlediska podílu zapojených osob, tak rozsahu využívaných služeb.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611560" y="4725144"/>
            <a:ext cx="1512168" cy="1829089"/>
            <a:chOff x="611560" y="4716000"/>
            <a:chExt cx="1512168" cy="182908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4716000"/>
              <a:ext cx="1350962" cy="128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10"/>
            <p:cNvSpPr txBox="1"/>
            <p:nvPr/>
          </p:nvSpPr>
          <p:spPr>
            <a:xfrm>
              <a:off x="611560" y="6237312"/>
              <a:ext cx="1512168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Ozvučený portál</a:t>
              </a:r>
              <a:endParaRPr lang="cs-CZ" sz="1400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427984" y="4725144"/>
            <a:ext cx="1944216" cy="1829089"/>
            <a:chOff x="2267744" y="4716000"/>
            <a:chExt cx="1944216" cy="182908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4716000"/>
              <a:ext cx="1944216" cy="1303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ovéPole 11"/>
            <p:cNvSpPr txBox="1"/>
            <p:nvPr/>
          </p:nvSpPr>
          <p:spPr>
            <a:xfrm>
              <a:off x="2555776" y="6237312"/>
              <a:ext cx="1512168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Podpora uživatelů</a:t>
              </a:r>
              <a:endParaRPr lang="cs-CZ" sz="1400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267744" y="4725144"/>
            <a:ext cx="1889398" cy="1829089"/>
            <a:chOff x="4427984" y="4716000"/>
            <a:chExt cx="1889398" cy="182908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7984" y="4716000"/>
              <a:ext cx="1889398" cy="1292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ovéPole 12"/>
            <p:cNvSpPr txBox="1"/>
            <p:nvPr/>
          </p:nvSpPr>
          <p:spPr>
            <a:xfrm>
              <a:off x="4644008" y="6237312"/>
              <a:ext cx="1512168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Školení</a:t>
              </a:r>
              <a:endParaRPr lang="cs-CZ" sz="1400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6348721" y="4716000"/>
            <a:ext cx="2270579" cy="1829089"/>
            <a:chOff x="6348721" y="4716000"/>
            <a:chExt cx="2270579" cy="1829089"/>
          </a:xfrm>
        </p:grpSpPr>
        <p:grpSp>
          <p:nvGrpSpPr>
            <p:cNvPr id="18" name="Skupina 17"/>
            <p:cNvGrpSpPr/>
            <p:nvPr/>
          </p:nvGrpSpPr>
          <p:grpSpPr>
            <a:xfrm>
              <a:off x="6516216" y="4716000"/>
              <a:ext cx="1944216" cy="1829089"/>
              <a:chOff x="6516216" y="4716000"/>
              <a:chExt cx="1944216" cy="1829089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6216" y="4716000"/>
                <a:ext cx="1944216" cy="126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ovéPole 13"/>
              <p:cNvSpPr txBox="1"/>
              <p:nvPr/>
            </p:nvSpPr>
            <p:spPr>
              <a:xfrm>
                <a:off x="6732240" y="6237312"/>
                <a:ext cx="1512168" cy="30777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/>
                  <a:t>Projekty</a:t>
                </a:r>
                <a:endParaRPr lang="cs-CZ" sz="1400" dirty="0"/>
              </a:p>
            </p:txBody>
          </p:sp>
        </p:grpSp>
        <p:sp>
          <p:nvSpPr>
            <p:cNvPr id="19" name="TextovéPole 18"/>
            <p:cNvSpPr txBox="1"/>
            <p:nvPr/>
          </p:nvSpPr>
          <p:spPr>
            <a:xfrm rot="-1860000">
              <a:off x="6348721" y="5137044"/>
              <a:ext cx="22705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b="1" dirty="0" err="1" smtClean="0">
                  <a:solidFill>
                    <a:srgbClr val="FFFF00"/>
                  </a:solidFill>
                </a:rPr>
                <a:t>FriendlyVox</a:t>
              </a:r>
              <a:r>
                <a:rPr lang="cs-CZ" sz="1300" b="1" dirty="0" smtClean="0">
                  <a:solidFill>
                    <a:srgbClr val="FFFF00"/>
                  </a:solidFill>
                </a:rPr>
                <a:t> </a:t>
              </a:r>
              <a:br>
                <a:rPr lang="cs-CZ" sz="1300" b="1" dirty="0" smtClean="0">
                  <a:solidFill>
                    <a:srgbClr val="FFFF00"/>
                  </a:solidFill>
                </a:rPr>
              </a:br>
              <a:r>
                <a:rPr lang="cs-CZ" sz="1300" b="1" dirty="0" smtClean="0">
                  <a:solidFill>
                    <a:srgbClr val="FFFF00"/>
                  </a:solidFill>
                </a:rPr>
                <a:t>pro knihovny</a:t>
              </a:r>
              <a:endParaRPr lang="cs-CZ" sz="13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1" name="TextovéPole 4"/>
          <p:cNvSpPr txBox="1">
            <a:spLocks noChangeArrowheads="1"/>
          </p:cNvSpPr>
          <p:nvPr/>
        </p:nvSpPr>
        <p:spPr bwMode="auto">
          <a:xfrm>
            <a:off x="1691680" y="1105580"/>
            <a:ext cx="582374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Nadační fond</a:t>
            </a:r>
            <a:endParaRPr lang="cs-CZ" sz="2800" b="1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252000" y="1465620"/>
            <a:ext cx="8712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Přes 100.000 zrakově postižených v ČR (</a:t>
            </a:r>
            <a:r>
              <a:rPr lang="cs-CZ" sz="2800" b="1" cap="small" dirty="0" err="1" smtClean="0">
                <a:solidFill>
                  <a:schemeClr val="bg1"/>
                </a:solidFill>
                <a:latin typeface="Calibri" pitchFamily="34" charset="0"/>
                <a:cs typeface="+mn-cs"/>
              </a:rPr>
              <a:t>čsú</a:t>
            </a: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2013)</a:t>
            </a:r>
            <a:endParaRPr lang="cs-CZ" sz="2800" b="1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4824536" cy="290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52000" y="5517232"/>
            <a:ext cx="871200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cap="smal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schopnost adaptovat se na ztrátu zraku s věkem klesá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419872" y="2276872"/>
            <a:ext cx="1872208" cy="2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Zrakově postižení dle věku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5"/>
          <p:cNvSpPr>
            <a:spLocks noGrp="1"/>
          </p:cNvSpPr>
          <p:nvPr>
            <p:ph idx="4294967295"/>
          </p:nvPr>
        </p:nvSpPr>
        <p:spPr bwMode="auto">
          <a:xfrm>
            <a:off x="395536" y="1844824"/>
            <a:ext cx="8280400" cy="460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600" dirty="0" smtClean="0"/>
              <a:t>Internet používá 75% populace starší 16 let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Vývoj použití Internetu ve věkové kategorii  55 – 74 let</a:t>
            </a:r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smtClean="0"/>
              <a:t>Sedm z deseti Čechů (více než 93 % uživatelů internetu) používá email.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65% dospělé populace čte online zprávy na Internetu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59% uživatelů internetu používá internetové bankovnictví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42% obyvatel Česka provedlo v posledních 12 měsících nákup přes Internet</a:t>
            </a: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179512" y="1268760"/>
            <a:ext cx="8712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</a:rPr>
              <a:t>Využívání internetu v obecné populaci (ČSÚ 2016)</a:t>
            </a:r>
            <a:endParaRPr lang="cs-CZ" sz="28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771800" y="2798936"/>
          <a:ext cx="396044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 uživatelů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5"/>
          <p:cNvSpPr>
            <a:spLocks noGrp="1"/>
          </p:cNvSpPr>
          <p:nvPr>
            <p:ph idx="4294967295"/>
          </p:nvPr>
        </p:nvSpPr>
        <p:spPr bwMode="auto">
          <a:xfrm>
            <a:off x="395288" y="1988840"/>
            <a:ext cx="8280400" cy="23042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600" dirty="0" smtClean="0"/>
              <a:t>V České republice žije okolo </a:t>
            </a:r>
            <a:r>
              <a:rPr lang="cs-CZ" sz="2000" b="1" dirty="0" smtClean="0"/>
              <a:t>100.000</a:t>
            </a:r>
            <a:r>
              <a:rPr lang="cs-CZ" sz="2000" dirty="0" smtClean="0"/>
              <a:t> </a:t>
            </a:r>
            <a:r>
              <a:rPr lang="cs-CZ" sz="1600" dirty="0" smtClean="0"/>
              <a:t>zrakově postižených (zdroj ČSÚ)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V roce 2015 získalo </a:t>
            </a:r>
            <a:r>
              <a:rPr lang="cs-CZ" sz="2000" b="1" dirty="0" smtClean="0"/>
              <a:t>407</a:t>
            </a:r>
            <a:r>
              <a:rPr lang="cs-CZ" sz="1600" dirty="0" smtClean="0"/>
              <a:t> osob příspěvek na pořízení náročné kompenzační pomůcky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Proškolení klienti ve středisku Dědina v základech obsluhy PC -</a:t>
            </a:r>
            <a:r>
              <a:rPr lang="cs-CZ" sz="2000" b="1" dirty="0" smtClean="0"/>
              <a:t>10</a:t>
            </a:r>
            <a:r>
              <a:rPr lang="cs-CZ" sz="1600" dirty="0" smtClean="0"/>
              <a:t> (zdroj:  výroční zpráva 2014)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Počet klientů využívajících služby sociální rehabilitace při práci s výpočetní technikou </a:t>
            </a:r>
            <a:br>
              <a:rPr lang="cs-CZ" sz="1600" dirty="0" smtClean="0"/>
            </a:br>
            <a:r>
              <a:rPr lang="cs-CZ" sz="1600" dirty="0" smtClean="0"/>
              <a:t>v krajském </a:t>
            </a:r>
            <a:r>
              <a:rPr lang="cs-CZ" sz="1600" dirty="0" err="1" smtClean="0"/>
              <a:t>Tyflocentru</a:t>
            </a:r>
            <a:r>
              <a:rPr lang="cs-CZ" sz="1600" dirty="0" smtClean="0"/>
              <a:t> Hradec Králové – </a:t>
            </a:r>
            <a:r>
              <a:rPr lang="cs-CZ" sz="2000" b="1" dirty="0" smtClean="0"/>
              <a:t>54</a:t>
            </a:r>
            <a:r>
              <a:rPr lang="cs-CZ" sz="1600" dirty="0" smtClean="0"/>
              <a:t>  (zdroj: výroční zpráva 2015)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252000" y="1268760"/>
            <a:ext cx="8712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</a:rPr>
              <a:t>Využívání počítače mezi zrakově postiženými</a:t>
            </a:r>
            <a:endParaRPr lang="cs-CZ" sz="28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2000" y="4581128"/>
            <a:ext cx="8712000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Zrakově postižení využívají Internet </a:t>
            </a:r>
            <a:r>
              <a:rPr lang="cs-CZ" sz="2000" u="sng" dirty="0" smtClean="0"/>
              <a:t>výrazně méně </a:t>
            </a:r>
            <a:r>
              <a:rPr lang="cs-CZ" sz="2000" dirty="0" smtClean="0"/>
              <a:t>často než vidící,  </a:t>
            </a:r>
            <a:br>
              <a:rPr lang="cs-CZ" sz="2000" dirty="0" smtClean="0"/>
            </a:br>
            <a:r>
              <a:rPr lang="cs-CZ" sz="2000" dirty="0" smtClean="0"/>
              <a:t>v případě pokročilých služeb jako </a:t>
            </a:r>
            <a:r>
              <a:rPr lang="cs-CZ" sz="2000" dirty="0" err="1" smtClean="0"/>
              <a:t>eshopy</a:t>
            </a:r>
            <a:r>
              <a:rPr lang="cs-CZ" sz="2000" dirty="0" smtClean="0"/>
              <a:t>, sociální sítě nebo internetové bankovnictví </a:t>
            </a:r>
            <a:r>
              <a:rPr lang="cs-CZ" sz="2000" u="sng" dirty="0" smtClean="0"/>
              <a:t>dokonce řádově méně</a:t>
            </a:r>
            <a:r>
              <a:rPr lang="cs-CZ" sz="2000" dirty="0" smtClean="0"/>
              <a:t> často.</a:t>
            </a:r>
            <a:endParaRPr lang="cs-CZ" sz="2800" b="1" cap="small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2000" y="5805264"/>
            <a:ext cx="871200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1 ozvučený počítač = cca 100.000 Kč + 5 týdnů školení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pro obsah 25"/>
          <p:cNvSpPr>
            <a:spLocks noGrp="1"/>
          </p:cNvSpPr>
          <p:nvPr>
            <p:ph idx="4294967295"/>
          </p:nvPr>
        </p:nvSpPr>
        <p:spPr>
          <a:xfrm>
            <a:off x="683568" y="3068960"/>
            <a:ext cx="7200280" cy="23042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lnSpc>
                <a:spcPct val="200000"/>
              </a:lnSpc>
              <a:buSzPct val="80000"/>
              <a:buBlip>
                <a:blip r:embed="rId2"/>
              </a:buBlip>
              <a:defRPr/>
            </a:pPr>
            <a:r>
              <a:rPr lang="cs-CZ" sz="1600" dirty="0" smtClean="0"/>
              <a:t>Opustit představu, že všichni mají stejné schopnosti a možnosti</a:t>
            </a:r>
          </a:p>
          <a:p>
            <a:pPr marL="342900" lvl="1" indent="-342900">
              <a:lnSpc>
                <a:spcPct val="200000"/>
              </a:lnSpc>
              <a:buSzPct val="80000"/>
              <a:buBlip>
                <a:blip r:embed="rId2"/>
              </a:buBlip>
              <a:defRPr/>
            </a:pPr>
            <a:r>
              <a:rPr lang="cs-CZ" sz="1600" dirty="0" smtClean="0"/>
              <a:t>Na prvním místě jednoduchost</a:t>
            </a:r>
          </a:p>
          <a:p>
            <a:pPr marL="342900" lvl="1" indent="-342900">
              <a:lnSpc>
                <a:spcPct val="200000"/>
              </a:lnSpc>
              <a:buSzPct val="80000"/>
              <a:buBlip>
                <a:blip r:embed="rId2"/>
              </a:buBlip>
              <a:defRPr/>
            </a:pPr>
            <a:r>
              <a:rPr lang="cs-CZ" sz="1600" dirty="0" smtClean="0"/>
              <a:t>Ekonomická přijatelnost</a:t>
            </a:r>
          </a:p>
          <a:p>
            <a:pPr marL="342900" lvl="1" indent="-342900">
              <a:lnSpc>
                <a:spcPct val="200000"/>
              </a:lnSpc>
              <a:buSzPct val="80000"/>
              <a:buBlip>
                <a:blip r:embed="rId2"/>
              </a:buBlip>
              <a:defRPr/>
            </a:pPr>
            <a:r>
              <a:rPr lang="cs-CZ" sz="1600" dirty="0" smtClean="0"/>
              <a:t>Cílené využití moderních technologií ve prospěch přístupnosti</a:t>
            </a:r>
          </a:p>
          <a:p>
            <a:pPr>
              <a:defRPr/>
            </a:pPr>
            <a:endParaRPr lang="cs-CZ" sz="1600" dirty="0" smtClean="0"/>
          </a:p>
          <a:p>
            <a:pPr>
              <a:buClr>
                <a:schemeClr val="tx2"/>
              </a:buClr>
              <a:defRPr/>
            </a:pPr>
            <a:endParaRPr lang="cs-CZ" sz="1600" dirty="0" smtClean="0"/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180000" y="1493838"/>
            <a:ext cx="8712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Nový přístup k </a:t>
            </a:r>
            <a:r>
              <a:rPr lang="cs-CZ" sz="2800" b="1" cap="small" dirty="0" err="1" smtClean="0">
                <a:solidFill>
                  <a:schemeClr val="bg1"/>
                </a:solidFill>
                <a:latin typeface="Calibri" pitchFamily="34" charset="0"/>
                <a:cs typeface="+mn-cs"/>
              </a:rPr>
              <a:t>asistivním</a:t>
            </a: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technologiím</a:t>
            </a:r>
            <a:endParaRPr lang="cs-CZ" sz="2800" b="1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0000" y="5661248"/>
            <a:ext cx="871200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cap="small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Přechod od technologií ke službám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223796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+mn-lt"/>
              </a:rPr>
              <a:t>Pokud se nechceme smířit s tím, že naprostá většina osob s vážnou zrakovou vadou dnes nemůže využívat Internet dle svých potřeb, je třeba začít problematiku </a:t>
            </a:r>
            <a:r>
              <a:rPr lang="cs-CZ" sz="1600" dirty="0" err="1" smtClean="0">
                <a:latin typeface="+mn-lt"/>
              </a:rPr>
              <a:t>asistivních</a:t>
            </a:r>
            <a:r>
              <a:rPr lang="cs-CZ" sz="1600" dirty="0" smtClean="0">
                <a:latin typeface="+mn-lt"/>
              </a:rPr>
              <a:t> technologií nahlížet jiným způsobem:</a:t>
            </a:r>
            <a:endParaRPr lang="cs-CZ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144000" y="1340768"/>
            <a:ext cx="8712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Internetový portál, kde mají nevidomí přednost</a:t>
            </a:r>
            <a:endParaRPr lang="cs-CZ" sz="2800" b="1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2016224" cy="192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5"/>
          <p:cNvSpPr txBox="1">
            <a:spLocks/>
          </p:cNvSpPr>
          <p:nvPr/>
        </p:nvSpPr>
        <p:spPr bwMode="auto">
          <a:xfrm>
            <a:off x="4572000" y="2276872"/>
            <a:ext cx="4104704" cy="18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Nejčastěji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používané </a:t>
            </a:r>
            <a:r>
              <a:rPr lang="cs-CZ" sz="1600" dirty="0" smtClean="0">
                <a:latin typeface="+mn-lt"/>
                <a:cs typeface="+mn-cs"/>
              </a:rPr>
              <a:t>internetové služby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SzPct val="80000"/>
              <a:buBlip>
                <a:blip r:embed="rId3"/>
              </a:buBlip>
            </a:pPr>
            <a:r>
              <a:rPr lang="cs-CZ" sz="1600" dirty="0" smtClean="0">
                <a:latin typeface="+mn-lt"/>
                <a:cs typeface="+mn-cs"/>
              </a:rPr>
              <a:t>Jednoduché ovládání, bezplatné užití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cs-CZ" sz="1600" dirty="0" smtClean="0">
                <a:latin typeface="+mn-lt"/>
                <a:cs typeface="+mn-cs"/>
              </a:rPr>
              <a:t>Spuštění na jakémkoliv běžném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počítači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provozu od roku 2014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7143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5"/>
          <p:cNvSpPr txBox="1">
            <a:spLocks/>
          </p:cNvSpPr>
          <p:nvPr/>
        </p:nvSpPr>
        <p:spPr bwMode="auto">
          <a:xfrm>
            <a:off x="395288" y="2276475"/>
            <a:ext cx="7848600" cy="34559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Cloudové řešení 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přístup odkudkoli, i z neozvučeného počítače. Není nutné instalovat program na vlastní PC, aktualizace probíhají na serveru, případná chyba je odstraněna centrálně, pro všechny uživatele.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Snadné ovládání 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FriendlyVox je možné ovládat několika málo klávesami. Ovládání je intuivní a jednotlivé principy jsou platné vždy pro všechny sekce. Základní zaškolení do systému v rámci desítek minut.  Počítač klienta je možné nastavit tak, aby se FriendlyVox zapínal jednoduše, na klávesovou zkratku.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Dostupná podpora 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technickou podporu poskytují především proškolení pracovníci TyfloCenter a některých odboček SONS. Informace tak klient obdrží ve svém regionu, od osob se kterými je zvyklý komunikovat.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Zcela zdarma 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základní premisou projektu FriendlyVox je, že nevidomý člověk má právo na přístup ke službám internetu za podobných, nebo stejných podmínek, jako člověk vidící. Tedy, žádné drahé vybavení, žádná nekonečná školení!</a:t>
            </a:r>
            <a:endParaRPr kumimoji="0" lang="cs-CZ" alt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4"/>
          <p:cNvSpPr txBox="1">
            <a:spLocks noChangeArrowheads="1"/>
          </p:cNvSpPr>
          <p:nvPr/>
        </p:nvSpPr>
        <p:spPr bwMode="auto">
          <a:xfrm>
            <a:off x="1691680" y="1412776"/>
            <a:ext cx="582374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Hlavní charakteristika</a:t>
            </a:r>
            <a:endParaRPr lang="cs-CZ" sz="2800" b="1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11071</TotalTime>
  <Words>710</Words>
  <Application>Microsoft Office PowerPoint</Application>
  <PresentationFormat>Předvádění na obrazovce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Vlastní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>TurboConsult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Firemní prezentace</dc:title>
  <dc:creator>Ondrej Vaclavu</dc:creator>
  <cp:lastModifiedBy>Robert Štěrba</cp:lastModifiedBy>
  <cp:revision>990</cp:revision>
  <dcterms:created xsi:type="dcterms:W3CDTF">2010-02-16T12:59:03Z</dcterms:created>
  <dcterms:modified xsi:type="dcterms:W3CDTF">2017-05-02T13:04:47Z</dcterms:modified>
</cp:coreProperties>
</file>