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0"/>
  </p:notesMasterIdLst>
  <p:sldIdLst>
    <p:sldId id="256" r:id="rId4"/>
    <p:sldId id="257" r:id="rId5"/>
    <p:sldId id="306" r:id="rId6"/>
    <p:sldId id="290" r:id="rId7"/>
    <p:sldId id="288" r:id="rId8"/>
    <p:sldId id="289" r:id="rId9"/>
    <p:sldId id="295" r:id="rId10"/>
    <p:sldId id="314" r:id="rId11"/>
    <p:sldId id="315" r:id="rId12"/>
    <p:sldId id="319" r:id="rId13"/>
    <p:sldId id="316" r:id="rId14"/>
    <p:sldId id="311" r:id="rId15"/>
    <p:sldId id="309" r:id="rId16"/>
    <p:sldId id="312" r:id="rId17"/>
    <p:sldId id="320" r:id="rId18"/>
    <p:sldId id="283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fld id="{53929C89-1C61-447A-87E8-5DF8E6C6DBD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5525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C52254C-F28A-47E6-82B4-D09282434514}" type="slidenum">
              <a:rPr lang="sk-SK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3F80C56-2F19-4894-A43C-0C46326897B7}" type="slidenum">
              <a:rPr lang="sk-SK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3F80C56-2F19-4894-A43C-0C46326897B7}" type="slidenum">
              <a:rPr lang="sk-SK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B7CACA2E-FFDB-4023-BC8F-83F3B75AEC7B}" type="slidenum">
              <a:rPr lang="sk-SK" sz="1200" smtClean="0">
                <a:solidFill>
                  <a:srgbClr val="000000"/>
                </a:solidFill>
              </a:rPr>
              <a:pPr eaLnBrk="1" hangingPunct="1"/>
              <a:t>12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3F80C56-2F19-4894-A43C-0C46326897B7}" type="slidenum">
              <a:rPr lang="sk-SK" sz="1200" smtClean="0">
                <a:solidFill>
                  <a:srgbClr val="000000"/>
                </a:solidFill>
              </a:rPr>
              <a:pPr eaLnBrk="1" hangingPunct="1"/>
              <a:t>13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3F80C56-2F19-4894-A43C-0C46326897B7}" type="slidenum">
              <a:rPr lang="sk-SK" sz="1200" smtClean="0">
                <a:solidFill>
                  <a:srgbClr val="000000"/>
                </a:solidFill>
              </a:rPr>
              <a:pPr eaLnBrk="1" hangingPunct="1"/>
              <a:t>14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3F80C56-2F19-4894-A43C-0C46326897B7}" type="slidenum">
              <a:rPr lang="sk-SK" sz="1200" smtClean="0">
                <a:solidFill>
                  <a:srgbClr val="000000"/>
                </a:solidFill>
              </a:rPr>
              <a:pPr eaLnBrk="1" hangingPunct="1"/>
              <a:t>15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906AAD9E-5252-4F41-82D5-80122164F16F}" type="slidenum">
              <a:rPr lang="sk-SK" sz="1200" smtClean="0">
                <a:solidFill>
                  <a:srgbClr val="000000"/>
                </a:solidFill>
              </a:rPr>
              <a:pPr eaLnBrk="1" hangingPunct="1"/>
              <a:t>16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B7CACA2E-FFDB-4023-BC8F-83F3B75AEC7B}" type="slidenum">
              <a:rPr lang="sk-SK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3F80C56-2F19-4894-A43C-0C46326897B7}" type="slidenum">
              <a:rPr lang="sk-SK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6424AFAA-7BAE-40F9-AD89-3965ADBCC855}" type="slidenum">
              <a:rPr lang="sk-SK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01370EA1-ADC3-4D3C-AE6B-B35A976080A8}" type="slidenum">
              <a:rPr lang="sk-SK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F6FA9A9-9830-4EE8-A62F-35107BADB8CB}" type="slidenum">
              <a:rPr lang="sk-SK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3F80C56-2F19-4894-A43C-0C46326897B7}" type="slidenum">
              <a:rPr lang="sk-SK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3F80C56-2F19-4894-A43C-0C46326897B7}" type="slidenum">
              <a:rPr lang="sk-SK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3F80C56-2F19-4894-A43C-0C46326897B7}" type="slidenum">
              <a:rPr lang="sk-SK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sk-SK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D6CF-1E56-40BB-B73A-2A1FE0E730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0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95E20-870F-4B1A-A97D-765F499468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83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72300" y="36513"/>
            <a:ext cx="1941513" cy="540543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36513"/>
            <a:ext cx="5676900" cy="5405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6CE9-9A7A-4DD9-8044-324275CA8A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52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36513"/>
            <a:ext cx="7770813" cy="1066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143000" y="1371600"/>
            <a:ext cx="7770813" cy="407035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56D84-8F2C-4700-B10D-BC34F8D743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6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229F1-F2B8-430C-AAC8-C9C813A514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74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7391400" y="6400800"/>
            <a:ext cx="1598613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68C62-B65E-4CE7-8D5B-2A3824F552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710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7391400" y="6400800"/>
            <a:ext cx="1598613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3A02-5A1E-4B44-8F5D-4B9B9F0856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91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7391400" y="6400800"/>
            <a:ext cx="1598613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E406D-BA38-4DE6-A05B-906B9F9EA3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2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7391400" y="6400800"/>
            <a:ext cx="1598613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E214-4A1C-4117-B913-27EED4CC31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760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7391400" y="6400800"/>
            <a:ext cx="1598613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E4D9-17E2-4602-9040-20A4FA07E7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361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7391400" y="6400800"/>
            <a:ext cx="1598613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CDF1-CD60-4F5F-BB54-2501E310AB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9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0A92-5333-4A06-BF75-6B567BB036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49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7391400" y="6400800"/>
            <a:ext cx="1598613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39F4-72ED-45E0-868B-9AA0E0755B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94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7391400" y="6400800"/>
            <a:ext cx="1598613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C23F9-AB3D-456B-A29F-0AC7FDCC2B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201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7391400" y="6400800"/>
            <a:ext cx="1598613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9602F-E8F0-4884-97CB-4042872238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137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00850" y="762000"/>
            <a:ext cx="2112963" cy="48196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191250" cy="48196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7391400" y="6400800"/>
            <a:ext cx="1598613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22C6-879C-44CA-9EC5-85F573E6BA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916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770813" cy="15986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7391400" y="6400800"/>
            <a:ext cx="1598613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E49E-49B9-4987-8CCC-20CF88CC2A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929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805B-A10A-476D-880B-6E1461F140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375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0F578-1A72-4377-A034-24225356C8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159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0561-DCB0-4420-8526-BB58DD5BF8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755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16555-33B8-47A3-B8E9-CBA6288F65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573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DB804-8A53-4CC5-B2C4-4B4693DE57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19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79F33-8712-4E74-A20C-0D6FC391C5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303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11743-566D-4698-A25E-8794DE9F43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5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45B1-1633-49D5-9866-95A768D904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813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E474-9FF5-40B7-908F-E6F438DF9B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459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B85C-599F-434D-B8E9-3164D1FBB1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753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8F2E-10A1-44DA-9F0E-B829F63234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916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5813" cy="55054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505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E919-AF41-48B0-885A-4EFE8E26FB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94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3000" y="1371600"/>
            <a:ext cx="3808413" cy="407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3813" y="1371600"/>
            <a:ext cx="3810000" cy="407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BE1FA-CCE0-4337-8B48-03A9242A5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07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7620000" y="5956300"/>
            <a:ext cx="1217613" cy="8239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8D18-370E-47BC-BC13-8E1DE6FC91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53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6E6C-85E1-4BFD-BE37-E19D27061B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1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B0978-D068-43AD-BC42-D3173A10C3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79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29D8-A888-47E6-A538-A08EECEE97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51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257A-3E88-4E1B-8A45-C799ED1D66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23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6513"/>
            <a:ext cx="7770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nadpisu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371600"/>
            <a:ext cx="7770813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Klikněte</a:t>
            </a:r>
            <a:r>
              <a:rPr lang="en-GB" dirty="0" smtClean="0"/>
              <a:t> pro </a:t>
            </a:r>
            <a:r>
              <a:rPr lang="en-GB" dirty="0" err="1" smtClean="0"/>
              <a:t>úpravu</a:t>
            </a:r>
            <a:r>
              <a:rPr lang="en-GB" dirty="0" smtClean="0"/>
              <a:t> </a:t>
            </a:r>
            <a:r>
              <a:rPr lang="en-GB" dirty="0" err="1" smtClean="0"/>
              <a:t>formátu</a:t>
            </a:r>
            <a:r>
              <a:rPr lang="en-GB" dirty="0" smtClean="0"/>
              <a:t> </a:t>
            </a:r>
            <a:r>
              <a:rPr lang="en-GB" dirty="0" err="1" smtClean="0"/>
              <a:t>textu</a:t>
            </a:r>
            <a:r>
              <a:rPr lang="en-GB" dirty="0" smtClean="0"/>
              <a:t> </a:t>
            </a:r>
            <a:r>
              <a:rPr lang="en-GB" dirty="0" err="1" smtClean="0"/>
              <a:t>osnovy</a:t>
            </a:r>
            <a:endParaRPr lang="en-GB" dirty="0" smtClean="0"/>
          </a:p>
          <a:p>
            <a:pPr lvl="1"/>
            <a:r>
              <a:rPr lang="en-GB" dirty="0" err="1" smtClean="0"/>
              <a:t>Druhá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endParaRPr lang="en-GB" dirty="0" smtClean="0"/>
          </a:p>
          <a:p>
            <a:pPr lvl="2"/>
            <a:r>
              <a:rPr lang="en-GB" dirty="0" err="1" smtClean="0"/>
              <a:t>Třetí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endParaRPr lang="en-GB" dirty="0" smtClean="0"/>
          </a:p>
          <a:p>
            <a:pPr lvl="3"/>
            <a:r>
              <a:rPr lang="en-GB" dirty="0" err="1" smtClean="0"/>
              <a:t>Čtvrtá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r>
              <a:rPr lang="en-GB" dirty="0" smtClean="0"/>
              <a:t> </a:t>
            </a:r>
            <a:r>
              <a:rPr lang="en-GB" dirty="0" err="1" smtClean="0"/>
              <a:t>osnovy</a:t>
            </a:r>
            <a:endParaRPr lang="en-GB" dirty="0" smtClean="0"/>
          </a:p>
          <a:p>
            <a:pPr lvl="4"/>
            <a:r>
              <a:rPr lang="en-GB" dirty="0" err="1" smtClean="0"/>
              <a:t>Pátá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r>
              <a:rPr lang="en-GB" dirty="0" smtClean="0"/>
              <a:t> </a:t>
            </a:r>
            <a:r>
              <a:rPr lang="en-GB" dirty="0" err="1" smtClean="0"/>
              <a:t>osnovy</a:t>
            </a:r>
            <a:endParaRPr lang="en-GB" dirty="0" smtClean="0"/>
          </a:p>
          <a:p>
            <a:pPr lvl="4"/>
            <a:r>
              <a:rPr lang="en-GB" dirty="0" err="1" smtClean="0"/>
              <a:t>Šestá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endParaRPr lang="en-GB" dirty="0" smtClean="0"/>
          </a:p>
          <a:p>
            <a:pPr lvl="4"/>
            <a:r>
              <a:rPr lang="en-GB" dirty="0" err="1" smtClean="0"/>
              <a:t>Sedmá</a:t>
            </a:r>
            <a:r>
              <a:rPr lang="en-GB" dirty="0" smtClean="0"/>
              <a:t> </a:t>
            </a:r>
            <a:r>
              <a:rPr lang="en-GB" dirty="0" err="1" smtClean="0"/>
              <a:t>úroveň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905000" y="5956300"/>
            <a:ext cx="54086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ahoma" pitchFamily="32" charset="0"/>
                <a:cs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28600" y="6321425"/>
            <a:ext cx="5318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fld id="{86D08097-F392-419F-B50B-892B6131BD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7770813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nadpisu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1143000" y="6400800"/>
            <a:ext cx="60182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000" b="1">
                <a:solidFill>
                  <a:srgbClr val="FFFFFF"/>
                </a:solidFill>
                <a:latin typeface="Tahoma" pitchFamily="32" charset="0"/>
                <a:cs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52400" y="6400800"/>
            <a:ext cx="5318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 b="1">
                <a:solidFill>
                  <a:srgbClr val="FFFFFF"/>
                </a:solidFill>
                <a:latin typeface="+mn-lt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fld id="{D4A681E9-EE65-45FB-BBAB-0CAF1281F4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7941D"/>
          </a:solidFill>
          <a:effectLst>
            <a:outerShdw blurRad="38100" dist="38100" dir="2700000" algn="tl">
              <a:srgbClr val="C0C0C0"/>
            </a:outerShdw>
          </a:effectLst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84925"/>
            <a:ext cx="762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80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ea typeface="ＭＳ Ｐゴシック" pitchFamily="1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Calibri" charset="0"/>
                <a:ea typeface="+mn-ea"/>
                <a:cs typeface="Times New Roman" pitchFamily="16" charset="0"/>
              </a:defRPr>
            </a:lvl1pPr>
          </a:lstStyle>
          <a:p>
            <a:pPr>
              <a:defRPr/>
            </a:pPr>
            <a:fld id="{DB7EB1DA-F750-4C2D-8F53-AE25862D85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6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ＭＳ Ｐゴシック" pitchFamily="1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ＭＳ Ｐゴシック" pitchFamily="1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ＭＳ Ｐゴシック" pitchFamily="1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ＭＳ Ｐゴシック" pitchFamily="1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ＭＳ Ｐゴシック" pitchFamily="1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ＭＳ Ｐゴシック" pitchFamily="1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ＭＳ Ｐゴシック" pitchFamily="1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7355" y="1196752"/>
            <a:ext cx="7772400" cy="115212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smtClean="0">
                <a:effectLst/>
              </a:rPr>
              <a:t>Odborné knihy.</a:t>
            </a:r>
            <a:br>
              <a:rPr lang="cs-CZ" sz="3600" dirty="0" smtClean="0">
                <a:effectLst/>
              </a:rPr>
            </a:br>
            <a:r>
              <a:rPr lang="cs-CZ" sz="3600" dirty="0" smtClean="0">
                <a:effectLst/>
              </a:rPr>
              <a:t>Online.</a:t>
            </a:r>
            <a:br>
              <a:rPr lang="cs-CZ" sz="3600" dirty="0" smtClean="0">
                <a:effectLst/>
              </a:rPr>
            </a:br>
            <a:r>
              <a:rPr lang="cs-CZ" sz="3600" dirty="0" smtClean="0">
                <a:effectLst/>
              </a:rPr>
              <a:t>Kdykoliv. Odkudkoliv.</a:t>
            </a:r>
            <a:endParaRPr lang="cs-CZ" sz="20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133600" y="2874963"/>
            <a:ext cx="5791200" cy="914400"/>
          </a:xfrm>
        </p:spPr>
        <p:txBody>
          <a:bodyPr lIns="90000" tIns="46800" rIns="90000" bIns="46800"/>
          <a:lstStyle/>
          <a:p>
            <a:pPr marL="0" indent="0"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 smtClean="0"/>
              <a:t>Filip </a:t>
            </a:r>
            <a:r>
              <a:rPr lang="cs-CZ" b="1" dirty="0" err="1" smtClean="0"/>
              <a:t>Vojtášek</a:t>
            </a:r>
            <a:endParaRPr lang="cs-CZ" b="1" dirty="0" smtClean="0"/>
          </a:p>
          <a:p>
            <a:pPr marL="0" indent="0" algn="ctr" eaLnBrk="1" hangingPunct="1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smtClean="0"/>
              <a:t>Albertina icome Praha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657600" y="4495800"/>
            <a:ext cx="518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 err="1" smtClean="0">
                <a:solidFill>
                  <a:srgbClr val="00958E"/>
                </a:solidFill>
                <a:latin typeface="Tahoma" pitchFamily="32" charset="0"/>
              </a:rPr>
              <a:t>Jabok</a:t>
            </a:r>
            <a:r>
              <a:rPr lang="cs-CZ" sz="2000" dirty="0">
                <a:solidFill>
                  <a:srgbClr val="00958E"/>
                </a:solidFill>
                <a:latin typeface="Tahoma" pitchFamily="32" charset="0"/>
              </a:rPr>
              <a:t> </a:t>
            </a:r>
            <a:r>
              <a:rPr lang="cs-CZ" sz="2000" dirty="0" smtClean="0">
                <a:solidFill>
                  <a:srgbClr val="00958E"/>
                </a:solidFill>
                <a:latin typeface="Tahoma" pitchFamily="32" charset="0"/>
              </a:rPr>
              <a:t>03/05/2017</a:t>
            </a:r>
            <a:r>
              <a:rPr lang="cs-CZ" sz="2000" dirty="0" smtClean="0">
                <a:solidFill>
                  <a:srgbClr val="00958E"/>
                </a:solidFill>
                <a:latin typeface="Tahoma" pitchFamily="32" charset="0"/>
              </a:rPr>
              <a:t> </a:t>
            </a:r>
            <a:endParaRPr lang="cs-CZ" sz="2000" dirty="0">
              <a:solidFill>
                <a:srgbClr val="00958E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4925"/>
            <a:ext cx="7772400" cy="10731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/>
              <a:t>Jak se k online knihám dostat?</a:t>
            </a:r>
            <a:endParaRPr lang="cs-CZ" sz="2000" dirty="0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71600"/>
            <a:ext cx="7772400" cy="4575175"/>
          </a:xfrm>
        </p:spPr>
        <p:txBody>
          <a:bodyPr/>
          <a:lstStyle/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Evidence-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Acquisition</a:t>
            </a:r>
            <a:r>
              <a:rPr lang="cs-CZ" dirty="0" smtClean="0"/>
              <a:t> (EBA)</a:t>
            </a:r>
            <a:endParaRPr lang="cs-CZ" dirty="0" smtClean="0"/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Přístup do vybraných e-knih na 12 měsíců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Obvykle omezení na 1 vydavatele</a:t>
            </a:r>
            <a:endParaRPr lang="cs-CZ" dirty="0" smtClean="0"/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Alokace domluvené částky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Nákup vybraných e-knih v hodnotě depozitu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751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4925"/>
            <a:ext cx="7772400" cy="10731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/>
              <a:t>Jak se k online knihám dostat?</a:t>
            </a:r>
            <a:endParaRPr lang="cs-CZ" sz="2000" dirty="0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71600"/>
            <a:ext cx="7772400" cy="4575175"/>
          </a:xfrm>
        </p:spPr>
        <p:txBody>
          <a:bodyPr/>
          <a:lstStyle/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Výpůjčky</a:t>
            </a:r>
            <a:endParaRPr lang="cs-CZ" dirty="0"/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Žádná akvizice (s přístupem pro všechny)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Osobní </a:t>
            </a:r>
            <a:r>
              <a:rPr lang="cs-CZ" dirty="0"/>
              <a:t>přístup (</a:t>
            </a:r>
            <a:r>
              <a:rPr lang="cs-CZ" dirty="0" err="1" smtClean="0"/>
              <a:t>Shibboleth</a:t>
            </a:r>
            <a:r>
              <a:rPr lang="cs-CZ" dirty="0" smtClean="0"/>
              <a:t>)</a:t>
            </a:r>
            <a:endParaRPr lang="cs-CZ" dirty="0" smtClean="0"/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Prohlížení </a:t>
            </a:r>
            <a:r>
              <a:rPr lang="cs-CZ" dirty="0"/>
              <a:t>do 5 minut: bez nutnosti </a:t>
            </a:r>
            <a:r>
              <a:rPr lang="cs-CZ" dirty="0" smtClean="0"/>
              <a:t>objednání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Parametry nastavuje knihovna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Kategorie uživatelů s různými právy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Moderované / nemoderované výpůjčky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Kombinace </a:t>
            </a:r>
            <a:r>
              <a:rPr lang="cs-CZ" dirty="0" smtClean="0"/>
              <a:t>s předplatným a nákupem</a:t>
            </a:r>
            <a:endParaRPr lang="cs-CZ" dirty="0"/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Náhrada MVS?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660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DD5FD-46FD-4D99-A480-294B40E52FC9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4925"/>
            <a:ext cx="7772400" cy="10731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smtClean="0"/>
              <a:t>Ukládání </a:t>
            </a:r>
            <a:r>
              <a:rPr lang="cs-CZ" dirty="0" smtClean="0"/>
              <a:t>e-knih</a:t>
            </a:r>
            <a:endParaRPr lang="cs-CZ" dirty="0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71600"/>
            <a:ext cx="7772400" cy="4575175"/>
          </a:xfrm>
        </p:spPr>
        <p:txBody>
          <a:bodyPr/>
          <a:lstStyle/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Kapitoly knih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Standardně</a:t>
            </a:r>
            <a:endParaRPr lang="cs-CZ" dirty="0"/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Natrvalo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Celé knihy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Výjimečně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Dočasně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Bez připojení k Internetu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Formát PDF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Tisk, kopírování</a:t>
            </a:r>
          </a:p>
        </p:txBody>
      </p:sp>
    </p:spTree>
    <p:extLst>
      <p:ext uri="{BB962C8B-B14F-4D97-AF65-F5344CB8AC3E}">
        <p14:creationId xmlns:p14="http://schemas.microsoft.com/office/powerpoint/2010/main" val="1789085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7280D-1982-4FFF-B57B-657C366BF903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4925"/>
            <a:ext cx="7772400" cy="10731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 smtClean="0"/>
              <a:t>Čtečka nebo tablet?</a:t>
            </a: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71600"/>
            <a:ext cx="7772400" cy="4575175"/>
          </a:xfrm>
        </p:spPr>
        <p:txBody>
          <a:bodyPr/>
          <a:lstStyle/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Čtečka vhodnější pro beletrii, tablet pro odborné knihy: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Jiný způsob práce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Prohlížení </a:t>
            </a:r>
            <a:r>
              <a:rPr lang="cs-CZ" dirty="0"/>
              <a:t>grafického doprovodu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Barevné rozlišení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Wi-Fi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err="1"/>
              <a:t>Snažší</a:t>
            </a:r>
            <a:r>
              <a:rPr lang="cs-CZ" dirty="0"/>
              <a:t> přechod online -&gt;off-line režim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Výběr z aplikací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48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4925"/>
            <a:ext cx="7772400" cy="10731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 smtClean="0"/>
              <a:t>České </a:t>
            </a:r>
            <a:r>
              <a:rPr lang="cs-CZ" dirty="0" smtClean="0"/>
              <a:t>e-knihy</a:t>
            </a:r>
            <a:endParaRPr lang="cs-CZ" dirty="0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71600"/>
            <a:ext cx="7772400" cy="4575175"/>
          </a:xfrm>
        </p:spPr>
        <p:txBody>
          <a:bodyPr/>
          <a:lstStyle/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Prodej zahraničních online knih rutinou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Velká poptávka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Hledání obchodního modelu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Jazyk bariérou expanze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Komerční vs. univerzitní nakladatelé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Učebnice vs. specializované monografie</a:t>
            </a:r>
          </a:p>
        </p:txBody>
      </p:sp>
    </p:spTree>
    <p:extLst>
      <p:ext uri="{BB962C8B-B14F-4D97-AF65-F5344CB8AC3E}">
        <p14:creationId xmlns:p14="http://schemas.microsoft.com/office/powerpoint/2010/main" val="2315906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4925"/>
            <a:ext cx="7772400" cy="10731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 smtClean="0"/>
              <a:t>E-knihy a teologie</a:t>
            </a:r>
            <a:endParaRPr lang="cs-CZ" dirty="0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71600"/>
            <a:ext cx="7772400" cy="4575175"/>
          </a:xfrm>
        </p:spPr>
        <p:txBody>
          <a:bodyPr/>
          <a:lstStyle/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Velká nabídka: </a:t>
            </a:r>
            <a:r>
              <a:rPr lang="cs-CZ" dirty="0" err="1" smtClean="0"/>
              <a:t>Brill</a:t>
            </a:r>
            <a:r>
              <a:rPr lang="cs-CZ" dirty="0" smtClean="0"/>
              <a:t>, Oxford, Cambridge, </a:t>
            </a:r>
            <a:r>
              <a:rPr lang="cs-CZ" dirty="0" err="1" smtClean="0"/>
              <a:t>ProQuest</a:t>
            </a:r>
            <a:r>
              <a:rPr lang="cs-CZ" dirty="0" smtClean="0"/>
              <a:t>, </a:t>
            </a:r>
            <a:r>
              <a:rPr lang="cs-CZ" dirty="0" err="1" smtClean="0"/>
              <a:t>Taylor</a:t>
            </a:r>
            <a:r>
              <a:rPr lang="cs-CZ" dirty="0" smtClean="0"/>
              <a:t>…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mtClean="0"/>
              <a:t>Jazyky: EN, DE</a:t>
            </a:r>
            <a:endParaRPr lang="cs-CZ" dirty="0" smtClean="0"/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Specializované </a:t>
            </a:r>
            <a:r>
              <a:rPr lang="cs-CZ" dirty="0"/>
              <a:t>monografie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Encyklopedie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Sborníky z konferencí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Učebnice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Historické </a:t>
            </a:r>
            <a:r>
              <a:rPr lang="cs-CZ" dirty="0"/>
              <a:t>(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print</a:t>
            </a:r>
            <a:r>
              <a:rPr lang="cs-CZ" dirty="0" smtClean="0"/>
              <a:t>)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764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6781800" cy="990600"/>
          </a:xfrm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smtClean="0">
                <a:effectLst/>
              </a:rPr>
              <a:t>Děkuji za pozornost!</a:t>
            </a:r>
            <a:endParaRPr lang="cs-CZ" sz="3600" dirty="0">
              <a:effectLst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1981200"/>
            <a:ext cx="6781800" cy="1447800"/>
          </a:xfrm>
        </p:spPr>
        <p:txBody>
          <a:bodyPr lIns="90000" tIns="46800" rIns="90000" bIns="46800" anchor="ctr"/>
          <a:lstStyle/>
          <a:p>
            <a:pPr marL="0" indent="0" algn="ctr" eaLnBrk="1" hangingPunct="1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 smtClean="0"/>
              <a:t>Vaše otázky, prosím…</a:t>
            </a:r>
            <a:endParaRPr lang="cs-CZ" b="1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581400" y="3733800"/>
            <a:ext cx="533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F75BE49E-49B9-4987-8CCC-20CF88CC2A37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DD5FD-46FD-4D99-A480-294B40E52FC9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4925"/>
            <a:ext cx="7772400" cy="10731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dirty="0" smtClean="0"/>
              <a:t>Tištěné knihy</a:t>
            </a: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71600"/>
            <a:ext cx="7772400" cy="4575175"/>
          </a:xfrm>
        </p:spPr>
        <p:txBody>
          <a:bodyPr/>
          <a:lstStyle/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Víme, co můžeme čekat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Není třeba odkazů, hesel, technických pomůcek…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Ale: Jsme závislí na otevírací době knihovny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Ale: Musíme čekat na volný exemplář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Ale: Ne všechny knihy lze půjčit domů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7280D-1982-4FFF-B57B-657C366BF903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4925"/>
            <a:ext cx="7772400" cy="10731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 smtClean="0"/>
              <a:t>Co je e-kniha?</a:t>
            </a: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71600"/>
            <a:ext cx="7772400" cy="4575175"/>
          </a:xfrm>
        </p:spPr>
        <p:txBody>
          <a:bodyPr/>
          <a:lstStyle/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„Klasická“ e-kniha: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Beletrie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Čtečka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Amazon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Osobní využití</a:t>
            </a:r>
            <a:endParaRPr lang="en-US" dirty="0"/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„Jiná“ e-kniha: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Odborná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Online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Různý způsob získání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Institucionální </a:t>
            </a:r>
            <a:r>
              <a:rPr lang="cs-CZ" dirty="0" smtClean="0"/>
              <a:t>využití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NE všechny e-knihy jsou k dispozici </a:t>
            </a:r>
            <a:r>
              <a:rPr lang="cs-CZ" smtClean="0"/>
              <a:t>také online!</a:t>
            </a:r>
            <a:endParaRPr lang="en-US" dirty="0"/>
          </a:p>
          <a:p>
            <a:pPr marL="741363" lvl="1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40541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1"/>
          <p:cNvSpPr>
            <a:spLocks noGrp="1"/>
          </p:cNvSpPr>
          <p:nvPr>
            <p:ph type="dt" sz="quarter" idx="4294967295"/>
          </p:nvPr>
        </p:nvSpPr>
        <p:spPr>
          <a:xfrm>
            <a:off x="7620000" y="5956300"/>
            <a:ext cx="1217613" cy="8239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B1256-578F-4A4F-A639-A9201B8016C9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1800225" y="5724525"/>
            <a:ext cx="60483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/>
            <a:r>
              <a:rPr lang="cs-CZ" sz="1200">
                <a:solidFill>
                  <a:srgbClr val="010202"/>
                </a:solidFill>
                <a:latin typeface="Tahoma" pitchFamily="32" charset="0"/>
              </a:rPr>
              <a:t>Zdroj: A Survey of eBook Usage and Perceptions at the University of Liverpool, 2010</a:t>
            </a:r>
          </a:p>
        </p:txBody>
      </p:sp>
      <p:sp>
        <p:nvSpPr>
          <p:cNvPr id="615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TextovéPole 2"/>
          <p:cNvSpPr txBox="1">
            <a:spLocks noChangeArrowheads="1"/>
          </p:cNvSpPr>
          <p:nvPr/>
        </p:nvSpPr>
        <p:spPr bwMode="auto">
          <a:xfrm>
            <a:off x="1331913" y="333375"/>
            <a:ext cx="6264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600" dirty="0" smtClean="0">
                <a:solidFill>
                  <a:srgbClr val="F7941D"/>
                </a:solidFill>
                <a:latin typeface="Tahoma" pitchFamily="32" charset="0"/>
                <a:cs typeface="Tahoma" pitchFamily="32" charset="0"/>
              </a:rPr>
              <a:t>E-kniha jako webová stránka</a:t>
            </a:r>
            <a:endParaRPr lang="cs-CZ" sz="2600" dirty="0">
              <a:solidFill>
                <a:srgbClr val="F7941D"/>
              </a:solidFill>
              <a:latin typeface="Tahoma" pitchFamily="32" charset="0"/>
              <a:cs typeface="Tahoma" pitchFamily="32" charset="0"/>
            </a:endParaRPr>
          </a:p>
        </p:txBody>
      </p:sp>
      <p:pic>
        <p:nvPicPr>
          <p:cNvPr id="6152" name="Picture 8" descr="C:\Users\filip\Desktop\oxf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040688" cy="5657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1"/>
          <p:cNvSpPr>
            <a:spLocks noGrp="1"/>
          </p:cNvSpPr>
          <p:nvPr>
            <p:ph type="dt" sz="quarter" idx="4294967295"/>
          </p:nvPr>
        </p:nvSpPr>
        <p:spPr>
          <a:xfrm>
            <a:off x="7620000" y="5956300"/>
            <a:ext cx="1217613" cy="8239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BC5AC-B569-41F8-A031-C0F982F3894F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7173" name="Text Box 1"/>
          <p:cNvSpPr txBox="1">
            <a:spLocks noChangeArrowheads="1"/>
          </p:cNvSpPr>
          <p:nvPr/>
        </p:nvSpPr>
        <p:spPr bwMode="auto">
          <a:xfrm>
            <a:off x="1800225" y="5724525"/>
            <a:ext cx="60483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/>
            <a:r>
              <a:rPr lang="cs-CZ" sz="1200">
                <a:solidFill>
                  <a:srgbClr val="010202"/>
                </a:solidFill>
                <a:latin typeface="Tahoma" pitchFamily="32" charset="0"/>
              </a:rPr>
              <a:t>Zdroj: A Survey of eBook Usage and Perceptions at the University of Liverpool, 2010</a:t>
            </a:r>
          </a:p>
        </p:txBody>
      </p:sp>
      <p:sp>
        <p:nvSpPr>
          <p:cNvPr id="71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7175" name="Picture 2" descr="C:\Users\filip\Desktop\wil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3463"/>
            <a:ext cx="7904162" cy="5275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ovéPole 2"/>
          <p:cNvSpPr txBox="1">
            <a:spLocks noChangeArrowheads="1"/>
          </p:cNvSpPr>
          <p:nvPr/>
        </p:nvSpPr>
        <p:spPr bwMode="auto">
          <a:xfrm>
            <a:off x="2339975" y="333375"/>
            <a:ext cx="4535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600" dirty="0" smtClean="0">
                <a:solidFill>
                  <a:srgbClr val="F7941D"/>
                </a:solidFill>
                <a:latin typeface="Tahoma" pitchFamily="32" charset="0"/>
                <a:cs typeface="Tahoma" pitchFamily="32" charset="0"/>
              </a:rPr>
              <a:t>E-kniha v PDF</a:t>
            </a:r>
            <a:endParaRPr lang="cs-CZ" sz="2600" dirty="0">
              <a:solidFill>
                <a:srgbClr val="F7941D"/>
              </a:solidFill>
              <a:latin typeface="Tahoma" pitchFamily="32" charset="0"/>
              <a:cs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1"/>
          <p:cNvSpPr>
            <a:spLocks noGrp="1"/>
          </p:cNvSpPr>
          <p:nvPr>
            <p:ph type="dt" sz="quarter" idx="4294967295"/>
          </p:nvPr>
        </p:nvSpPr>
        <p:spPr>
          <a:xfrm>
            <a:off x="7620000" y="5956300"/>
            <a:ext cx="1217613" cy="8239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mtClean="0"/>
              <a:t>23. 8. 2013</a:t>
            </a:r>
            <a:endParaRPr lang="cs-CZ"/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E3101-0F57-4AA8-AA34-2C03025EC5C2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8197" name="Text Box 1"/>
          <p:cNvSpPr txBox="1">
            <a:spLocks noChangeArrowheads="1"/>
          </p:cNvSpPr>
          <p:nvPr/>
        </p:nvSpPr>
        <p:spPr bwMode="auto">
          <a:xfrm>
            <a:off x="1800225" y="5724525"/>
            <a:ext cx="60483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/>
            <a:r>
              <a:rPr lang="cs-CZ" sz="1200">
                <a:solidFill>
                  <a:srgbClr val="010202"/>
                </a:solidFill>
                <a:latin typeface="Tahoma" pitchFamily="32" charset="0"/>
              </a:rPr>
              <a:t>Zdroj: A Survey of eBook Usage and Perceptions at the University of Liverpool, 2010</a:t>
            </a:r>
          </a:p>
        </p:txBody>
      </p:sp>
      <p:sp>
        <p:nvSpPr>
          <p:cNvPr id="819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199" name="Picture 2" descr="C:\Users\filip\Desktop\kno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65213"/>
            <a:ext cx="6264275" cy="57483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ovéPole 8"/>
          <p:cNvSpPr txBox="1">
            <a:spLocks noChangeArrowheads="1"/>
          </p:cNvSpPr>
          <p:nvPr/>
        </p:nvSpPr>
        <p:spPr bwMode="auto">
          <a:xfrm>
            <a:off x="1403350" y="333375"/>
            <a:ext cx="612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600" dirty="0" smtClean="0">
                <a:solidFill>
                  <a:srgbClr val="F7941D"/>
                </a:solidFill>
                <a:latin typeface="Tahoma" pitchFamily="32" charset="0"/>
                <a:cs typeface="Tahoma" pitchFamily="32" charset="0"/>
              </a:rPr>
              <a:t>E-kniha s interaktivním obsahem</a:t>
            </a:r>
            <a:endParaRPr lang="cs-CZ" sz="2600" dirty="0">
              <a:solidFill>
                <a:srgbClr val="F7941D"/>
              </a:solidFill>
              <a:latin typeface="Tahoma" pitchFamily="32" charset="0"/>
              <a:cs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7280D-1982-4FFF-B57B-657C366BF903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4925"/>
            <a:ext cx="7772400" cy="10731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 smtClean="0"/>
              <a:t>Vlastnosti </a:t>
            </a:r>
            <a:r>
              <a:rPr lang="cs-CZ" dirty="0" smtClean="0"/>
              <a:t>e-knih</a:t>
            </a:r>
            <a:endParaRPr lang="cs-CZ" dirty="0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71600"/>
            <a:ext cx="7772400" cy="4575175"/>
          </a:xfrm>
        </p:spPr>
        <p:txBody>
          <a:bodyPr/>
          <a:lstStyle/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Přístup 24/7</a:t>
            </a:r>
            <a:endParaRPr lang="en-US" dirty="0" smtClean="0"/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Ze školy, z domova, z koleje, z kavárny…</a:t>
            </a:r>
            <a:endParaRPr lang="en-US" dirty="0" smtClean="0"/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Snadné vyhledávání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Tisk a kopírování</a:t>
            </a:r>
            <a:endParaRPr lang="en-US" dirty="0" smtClean="0"/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K dispozici více exemplářů </a:t>
            </a:r>
            <a:endParaRPr lang="en-US" dirty="0" smtClean="0"/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Vlastní poznámky, záložky…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Propojení s katalogem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Podpora e-</a:t>
            </a:r>
            <a:r>
              <a:rPr lang="cs-CZ" dirty="0" err="1" smtClean="0"/>
              <a:t>learningu</a:t>
            </a:r>
            <a:endParaRPr lang="cs-CZ" dirty="0" smtClean="0"/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Roste poptávka, ale současně neklesá zájem o tištěné knihy</a:t>
            </a:r>
            <a:endParaRPr lang="en-US" dirty="0" smtClean="0"/>
          </a:p>
          <a:p>
            <a:pPr marL="0" indent="0" eaLnBrk="1" hangingPunct="1">
              <a:buClr>
                <a:srgbClr val="00958E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66103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7280D-1982-4FFF-B57B-657C366BF903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4925"/>
            <a:ext cx="7772400" cy="10731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 smtClean="0"/>
              <a:t>Jak se k online knihám dostat?</a:t>
            </a: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71600"/>
            <a:ext cx="7772400" cy="4575175"/>
          </a:xfrm>
        </p:spPr>
        <p:txBody>
          <a:bodyPr/>
          <a:lstStyle/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Předplatné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Kolekce (složení nelze měnit)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K dispozici „kritické“ minimální množství e-knih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Výhodný poměr cena/e-kniha (0,5 USD/rok)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Termínovaný přístup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Produkt → </a:t>
            </a:r>
            <a:r>
              <a:rPr lang="cs-CZ" dirty="0" smtClean="0"/>
              <a:t>služba</a:t>
            </a:r>
          </a:p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Nákup</a:t>
            </a:r>
            <a:endParaRPr lang="cs-CZ" dirty="0"/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Vlastní kolekce</a:t>
            </a:r>
            <a:endParaRPr lang="cs-CZ" dirty="0"/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Jednorázová platba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Trvalý přístup</a:t>
            </a:r>
            <a:endParaRPr lang="cs-CZ" dirty="0"/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955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4925"/>
            <a:ext cx="7772400" cy="10731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dirty="0"/>
              <a:t>Jak se k online knihám dostat?</a:t>
            </a:r>
            <a:endParaRPr lang="cs-CZ" sz="2000" dirty="0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371600"/>
            <a:ext cx="7772400" cy="4575175"/>
          </a:xfrm>
        </p:spPr>
        <p:txBody>
          <a:bodyPr/>
          <a:lstStyle/>
          <a:p>
            <a:pPr marL="341313" indent="-341313" eaLnBrk="1" hangingPunct="1">
              <a:buClr>
                <a:srgbClr val="00958E"/>
              </a:buClr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Patron-</a:t>
            </a:r>
            <a:r>
              <a:rPr lang="cs-CZ" dirty="0" err="1" smtClean="0"/>
              <a:t>Driven</a:t>
            </a:r>
            <a:r>
              <a:rPr lang="cs-CZ" dirty="0" smtClean="0"/>
              <a:t> </a:t>
            </a:r>
            <a:r>
              <a:rPr lang="cs-CZ" dirty="0" err="1" smtClean="0"/>
              <a:t>Acquisition</a:t>
            </a:r>
            <a:r>
              <a:rPr lang="cs-CZ" dirty="0" smtClean="0"/>
              <a:t> (PDA)</a:t>
            </a:r>
            <a:endParaRPr lang="cs-CZ" dirty="0" smtClean="0"/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Východisko: 40 procent tištěných knih není nikdy použito, 40 procent pouze třikrát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Cíl</a:t>
            </a:r>
            <a:r>
              <a:rPr lang="cs-CZ" dirty="0"/>
              <a:t>: Nákup e-knih, které se budou skutečně využívat → úspora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Automatická objednávka, pokud je:</a:t>
            </a:r>
          </a:p>
          <a:p>
            <a:pPr lvl="2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E-kniha prohlížena déle než </a:t>
            </a:r>
            <a:r>
              <a:rPr lang="cs-CZ" dirty="0" smtClean="0"/>
              <a:t>x minut / více </a:t>
            </a:r>
            <a:r>
              <a:rPr lang="cs-CZ" dirty="0"/>
              <a:t>než </a:t>
            </a:r>
            <a:r>
              <a:rPr lang="cs-CZ" dirty="0" smtClean="0"/>
              <a:t>x stran</a:t>
            </a:r>
            <a:endParaRPr lang="cs-CZ" dirty="0"/>
          </a:p>
          <a:p>
            <a:pPr lvl="2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/>
              <a:t>Tisk / kopírování / stažení aspoň jedné strany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Zásadní </a:t>
            </a:r>
            <a:r>
              <a:rPr lang="cs-CZ" dirty="0"/>
              <a:t>role OPAC!</a:t>
            </a:r>
          </a:p>
          <a:p>
            <a:pPr lvl="1" indent="-342900" eaLnBrk="1" hangingPunct="1">
              <a:buClr>
                <a:srgbClr val="F68A08"/>
              </a:buClr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Obavy </a:t>
            </a:r>
            <a:r>
              <a:rPr lang="cs-CZ" dirty="0"/>
              <a:t>z dezintegrace e-fondu </a:t>
            </a:r>
            <a:r>
              <a:rPr lang="cs-CZ" dirty="0" smtClean="0"/>
              <a:t>knihovny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420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Verdana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Verdana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6984</TotalTime>
  <Words>544</Words>
  <Application>Microsoft Office PowerPoint</Application>
  <PresentationFormat>Předvádění na obrazovce (4:3)</PresentationFormat>
  <Paragraphs>138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Motiv systému Office</vt:lpstr>
      <vt:lpstr>1_Motiv systému Office</vt:lpstr>
      <vt:lpstr>2_Motiv systému Office</vt:lpstr>
      <vt:lpstr>Odborné knihy. Online. Kdykoliv. Odkudkoliv.</vt:lpstr>
      <vt:lpstr>Tištěné knihy</vt:lpstr>
      <vt:lpstr>Co je e-kniha?</vt:lpstr>
      <vt:lpstr>Prezentace aplikace PowerPoint</vt:lpstr>
      <vt:lpstr>Prezentace aplikace PowerPoint</vt:lpstr>
      <vt:lpstr>Prezentace aplikace PowerPoint</vt:lpstr>
      <vt:lpstr>Vlastnosti e-knih</vt:lpstr>
      <vt:lpstr>Jak se k online knihám dostat?</vt:lpstr>
      <vt:lpstr>Jak se k online knihám dostat?</vt:lpstr>
      <vt:lpstr>Jak se k online knihám dostat?</vt:lpstr>
      <vt:lpstr>Jak se k online knihám dostat?</vt:lpstr>
      <vt:lpstr>Ukládání e-knih</vt:lpstr>
      <vt:lpstr>Čtečka nebo tablet?</vt:lpstr>
      <vt:lpstr>České e-knihy</vt:lpstr>
      <vt:lpstr>E-knihy a teologie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Miesto pre názov prezentácie</dc:title>
  <dc:creator>Ladislav Svršek</dc:creator>
  <cp:lastModifiedBy>VOJTÁŠEK, Filip</cp:lastModifiedBy>
  <cp:revision>328</cp:revision>
  <cp:lastPrinted>2012-11-19T09:06:53Z</cp:lastPrinted>
  <dcterms:created xsi:type="dcterms:W3CDTF">2007-09-14T11:47:13Z</dcterms:created>
  <dcterms:modified xsi:type="dcterms:W3CDTF">2017-04-25T08:54:46Z</dcterms:modified>
</cp:coreProperties>
</file>